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9"/>
  </p:notesMasterIdLst>
  <p:handoutMasterIdLst>
    <p:handoutMasterId r:id="rId50"/>
  </p:handoutMasterIdLst>
  <p:sldIdLst>
    <p:sldId id="258" r:id="rId2"/>
    <p:sldId id="287" r:id="rId3"/>
    <p:sldId id="288" r:id="rId4"/>
    <p:sldId id="292" r:id="rId5"/>
    <p:sldId id="299" r:id="rId6"/>
    <p:sldId id="297" r:id="rId7"/>
    <p:sldId id="289" r:id="rId8"/>
    <p:sldId id="298" r:id="rId9"/>
    <p:sldId id="302" r:id="rId10"/>
    <p:sldId id="320" r:id="rId11"/>
    <p:sldId id="300" r:id="rId12"/>
    <p:sldId id="301" r:id="rId13"/>
    <p:sldId id="321" r:id="rId14"/>
    <p:sldId id="293" r:id="rId15"/>
    <p:sldId id="304" r:id="rId16"/>
    <p:sldId id="303" r:id="rId17"/>
    <p:sldId id="322" r:id="rId18"/>
    <p:sldId id="281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317" r:id="rId32"/>
    <p:sldId id="318" r:id="rId33"/>
    <p:sldId id="319" r:id="rId34"/>
    <p:sldId id="290" r:id="rId35"/>
    <p:sldId id="276" r:id="rId36"/>
    <p:sldId id="277" r:id="rId37"/>
    <p:sldId id="275" r:id="rId38"/>
    <p:sldId id="280" r:id="rId39"/>
    <p:sldId id="278" r:id="rId40"/>
    <p:sldId id="279" r:id="rId41"/>
    <p:sldId id="282" r:id="rId42"/>
    <p:sldId id="283" r:id="rId43"/>
    <p:sldId id="286" r:id="rId44"/>
    <p:sldId id="284" r:id="rId45"/>
    <p:sldId id="285" r:id="rId46"/>
    <p:sldId id="291" r:id="rId47"/>
    <p:sldId id="272" r:id="rId4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00000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384" autoAdjust="0"/>
    <p:restoredTop sz="94333" autoAdjust="0"/>
  </p:normalViewPr>
  <p:slideViewPr>
    <p:cSldViewPr snapToGrid="0">
      <p:cViewPr varScale="1">
        <p:scale>
          <a:sx n="76" d="100"/>
          <a:sy n="76" d="100"/>
        </p:scale>
        <p:origin x="7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72E13A-3CF4-42FA-A6CA-E1A9CC828B0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8D45D1B-9421-4305-9BA8-7324FE0C3067}">
      <dgm:prSet phldrT="[Text]"/>
      <dgm:spPr/>
      <dgm:t>
        <a:bodyPr/>
        <a:lstStyle/>
        <a:p>
          <a:r>
            <a:rPr lang="fr-FR" dirty="0"/>
            <a:t>Corpus </a:t>
          </a:r>
          <a:r>
            <a:rPr lang="fr-FR" dirty="0" err="1"/>
            <a:t>Crawling</a:t>
          </a:r>
          <a:endParaRPr lang="fr-FR" dirty="0"/>
        </a:p>
      </dgm:t>
    </dgm:pt>
    <dgm:pt modelId="{30BAB174-D8F9-4034-AA22-0A19190AFECA}" type="parTrans" cxnId="{A457291D-8030-42F5-AE92-49F812BDFBE7}">
      <dgm:prSet/>
      <dgm:spPr/>
      <dgm:t>
        <a:bodyPr/>
        <a:lstStyle/>
        <a:p>
          <a:endParaRPr lang="fr-FR"/>
        </a:p>
      </dgm:t>
    </dgm:pt>
    <dgm:pt modelId="{3DF320A9-3FBD-4066-85F1-7F1466C4AC03}" type="sibTrans" cxnId="{A457291D-8030-42F5-AE92-49F812BDFBE7}">
      <dgm:prSet/>
      <dgm:spPr/>
      <dgm:t>
        <a:bodyPr/>
        <a:lstStyle/>
        <a:p>
          <a:endParaRPr lang="fr-FR"/>
        </a:p>
      </dgm:t>
    </dgm:pt>
    <dgm:pt modelId="{06366633-FC67-42C9-95AB-8661F34A6AC1}">
      <dgm:prSet phldrT="[Text]"/>
      <dgm:spPr/>
      <dgm:t>
        <a:bodyPr/>
        <a:lstStyle/>
        <a:p>
          <a:r>
            <a:rPr lang="fr-FR" dirty="0"/>
            <a:t>RDF</a:t>
          </a:r>
        </a:p>
      </dgm:t>
    </dgm:pt>
    <dgm:pt modelId="{4BECB280-57A8-425F-80DF-CAB379D29328}" type="parTrans" cxnId="{9070EB15-887E-48FC-BBE3-19A85CA9AD01}">
      <dgm:prSet/>
      <dgm:spPr/>
      <dgm:t>
        <a:bodyPr/>
        <a:lstStyle/>
        <a:p>
          <a:endParaRPr lang="fr-FR"/>
        </a:p>
      </dgm:t>
    </dgm:pt>
    <dgm:pt modelId="{05C4F15F-D2E5-4347-B758-77889A62FAB6}" type="sibTrans" cxnId="{9070EB15-887E-48FC-BBE3-19A85CA9AD01}">
      <dgm:prSet/>
      <dgm:spPr/>
      <dgm:t>
        <a:bodyPr/>
        <a:lstStyle/>
        <a:p>
          <a:endParaRPr lang="fr-FR"/>
        </a:p>
      </dgm:t>
    </dgm:pt>
    <dgm:pt modelId="{32E4380C-CD4E-4C8A-BC40-B3AAC65327DC}">
      <dgm:prSet phldrT="[Text]"/>
      <dgm:spPr/>
      <dgm:t>
        <a:bodyPr/>
        <a:lstStyle/>
        <a:p>
          <a:r>
            <a:rPr lang="fr-FR" dirty="0"/>
            <a:t>Fichier </a:t>
          </a:r>
          <a:r>
            <a:rPr lang="fr-FR" dirty="0" err="1"/>
            <a:t>excel</a:t>
          </a:r>
          <a:endParaRPr lang="fr-FR" dirty="0"/>
        </a:p>
      </dgm:t>
    </dgm:pt>
    <dgm:pt modelId="{B446036D-31E9-4275-AE6A-3EEBBC8B5E24}" type="parTrans" cxnId="{3F89E3E6-19FD-4554-9DA4-041437B74352}">
      <dgm:prSet/>
      <dgm:spPr/>
      <dgm:t>
        <a:bodyPr/>
        <a:lstStyle/>
        <a:p>
          <a:endParaRPr lang="fr-FR"/>
        </a:p>
      </dgm:t>
    </dgm:pt>
    <dgm:pt modelId="{AA4C0DBF-5A54-4F05-BA7D-882A7E4939AF}" type="sibTrans" cxnId="{3F89E3E6-19FD-4554-9DA4-041437B74352}">
      <dgm:prSet/>
      <dgm:spPr/>
      <dgm:t>
        <a:bodyPr/>
        <a:lstStyle/>
        <a:p>
          <a:endParaRPr lang="fr-FR"/>
        </a:p>
      </dgm:t>
    </dgm:pt>
    <dgm:pt modelId="{4D5411AD-E882-41A0-99C4-2CA18D66D068}">
      <dgm:prSet phldrT="[Text]"/>
      <dgm:spPr/>
      <dgm:t>
        <a:bodyPr/>
        <a:lstStyle/>
        <a:p>
          <a:r>
            <a:rPr lang="fr-FR" dirty="0"/>
            <a:t>Auteurs</a:t>
          </a:r>
        </a:p>
      </dgm:t>
    </dgm:pt>
    <dgm:pt modelId="{F6CA3B6A-BBB5-48BE-A7AC-EAEF56BF33CC}" type="parTrans" cxnId="{490D5067-9360-4A82-A2BD-4F438F09133B}">
      <dgm:prSet/>
      <dgm:spPr/>
      <dgm:t>
        <a:bodyPr/>
        <a:lstStyle/>
        <a:p>
          <a:endParaRPr lang="fr-FR"/>
        </a:p>
      </dgm:t>
    </dgm:pt>
    <dgm:pt modelId="{2EBD7C4E-D773-4D84-BDA4-A7FA8DB45108}" type="sibTrans" cxnId="{490D5067-9360-4A82-A2BD-4F438F09133B}">
      <dgm:prSet/>
      <dgm:spPr/>
      <dgm:t>
        <a:bodyPr/>
        <a:lstStyle/>
        <a:p>
          <a:endParaRPr lang="fr-FR"/>
        </a:p>
      </dgm:t>
    </dgm:pt>
    <dgm:pt modelId="{81FECF8A-63D2-4F5A-9646-7C5D855082F6}">
      <dgm:prSet phldrT="[Text]"/>
      <dgm:spPr/>
      <dgm:t>
        <a:bodyPr/>
        <a:lstStyle/>
        <a:p>
          <a:r>
            <a:rPr lang="fr-FR" dirty="0"/>
            <a:t>Iles en ile</a:t>
          </a:r>
        </a:p>
      </dgm:t>
    </dgm:pt>
    <dgm:pt modelId="{4C1F11A2-B0AA-4214-B8D5-27D2B752D43F}" type="parTrans" cxnId="{99C88D35-044D-4D9B-BC63-1C6D6D7099B6}">
      <dgm:prSet/>
      <dgm:spPr/>
      <dgm:t>
        <a:bodyPr/>
        <a:lstStyle/>
        <a:p>
          <a:endParaRPr lang="fr-FR"/>
        </a:p>
      </dgm:t>
    </dgm:pt>
    <dgm:pt modelId="{C89419AD-FDE2-47B2-8E82-129B0D0DD628}" type="sibTrans" cxnId="{99C88D35-044D-4D9B-BC63-1C6D6D7099B6}">
      <dgm:prSet/>
      <dgm:spPr/>
      <dgm:t>
        <a:bodyPr/>
        <a:lstStyle/>
        <a:p>
          <a:endParaRPr lang="fr-FR"/>
        </a:p>
      </dgm:t>
    </dgm:pt>
    <dgm:pt modelId="{9AE26E03-FB1B-4393-81DC-8624EEFC0C71}">
      <dgm:prSet phldrT="[Text]"/>
      <dgm:spPr/>
      <dgm:t>
        <a:bodyPr/>
        <a:lstStyle/>
        <a:p>
          <a:r>
            <a:rPr lang="fr-FR" dirty="0"/>
            <a:t>SPLA</a:t>
          </a:r>
        </a:p>
      </dgm:t>
    </dgm:pt>
    <dgm:pt modelId="{AE0458C0-30AA-4D83-BAD1-F39387B5EA6F}" type="parTrans" cxnId="{1456639B-6D53-43F8-975B-B6E06A6D4055}">
      <dgm:prSet/>
      <dgm:spPr/>
      <dgm:t>
        <a:bodyPr/>
        <a:lstStyle/>
        <a:p>
          <a:endParaRPr lang="fr-FR"/>
        </a:p>
      </dgm:t>
    </dgm:pt>
    <dgm:pt modelId="{80D3DA57-4A66-4C68-9304-D870C18E5805}" type="sibTrans" cxnId="{1456639B-6D53-43F8-975B-B6E06A6D4055}">
      <dgm:prSet/>
      <dgm:spPr/>
      <dgm:t>
        <a:bodyPr/>
        <a:lstStyle/>
        <a:p>
          <a:endParaRPr lang="fr-FR"/>
        </a:p>
      </dgm:t>
    </dgm:pt>
    <dgm:pt modelId="{40F80306-F459-4A89-BD9B-0905D52F51A8}">
      <dgm:prSet phldrT="[Text]"/>
      <dgm:spPr/>
      <dgm:t>
        <a:bodyPr/>
        <a:lstStyle/>
        <a:p>
          <a:r>
            <a:rPr lang="fr-FR" dirty="0" err="1"/>
            <a:t>Meta-données</a:t>
          </a:r>
          <a:r>
            <a:rPr lang="fr-FR" dirty="0"/>
            <a:t> auteurs</a:t>
          </a:r>
        </a:p>
      </dgm:t>
    </dgm:pt>
    <dgm:pt modelId="{D74A1BF9-1FDA-4F28-B0A1-32896DCC5900}" type="parTrans" cxnId="{9ADBD9CA-AA08-4CDD-BF4E-57FB9E30265B}">
      <dgm:prSet/>
      <dgm:spPr/>
      <dgm:t>
        <a:bodyPr/>
        <a:lstStyle/>
        <a:p>
          <a:endParaRPr lang="fr-FR"/>
        </a:p>
      </dgm:t>
    </dgm:pt>
    <dgm:pt modelId="{0A39C7A2-F49C-47FD-BC23-57B0E18BE72C}" type="sibTrans" cxnId="{9ADBD9CA-AA08-4CDD-BF4E-57FB9E30265B}">
      <dgm:prSet/>
      <dgm:spPr/>
      <dgm:t>
        <a:bodyPr/>
        <a:lstStyle/>
        <a:p>
          <a:endParaRPr lang="fr-FR"/>
        </a:p>
      </dgm:t>
    </dgm:pt>
    <dgm:pt modelId="{FA7A65EE-B9E3-4729-B932-3689D6C3E895}">
      <dgm:prSet phldrT="[Text]"/>
      <dgm:spPr/>
      <dgm:t>
        <a:bodyPr/>
        <a:lstStyle/>
        <a:p>
          <a:r>
            <a:rPr lang="fr-FR" dirty="0"/>
            <a:t>BNF</a:t>
          </a:r>
        </a:p>
      </dgm:t>
    </dgm:pt>
    <dgm:pt modelId="{F9C0D3D8-56F6-4953-B209-D8EC9445A11E}" type="parTrans" cxnId="{5AE5E1D2-BD60-4507-AD0C-3E3BB488FA15}">
      <dgm:prSet/>
      <dgm:spPr/>
      <dgm:t>
        <a:bodyPr/>
        <a:lstStyle/>
        <a:p>
          <a:endParaRPr lang="fr-FR"/>
        </a:p>
      </dgm:t>
    </dgm:pt>
    <dgm:pt modelId="{111CE33A-D287-435B-8BD0-0125FCCBD2E4}" type="sibTrans" cxnId="{5AE5E1D2-BD60-4507-AD0C-3E3BB488FA15}">
      <dgm:prSet/>
      <dgm:spPr/>
      <dgm:t>
        <a:bodyPr/>
        <a:lstStyle/>
        <a:p>
          <a:endParaRPr lang="fr-FR"/>
        </a:p>
      </dgm:t>
    </dgm:pt>
    <dgm:pt modelId="{856483F4-66E8-4EC3-84BC-7232EA69AAF7}">
      <dgm:prSet phldrT="[Text]"/>
      <dgm:spPr/>
      <dgm:t>
        <a:bodyPr/>
        <a:lstStyle/>
        <a:p>
          <a:r>
            <a:rPr lang="fr-FR" dirty="0"/>
            <a:t>VIAF</a:t>
          </a:r>
        </a:p>
      </dgm:t>
    </dgm:pt>
    <dgm:pt modelId="{712BDBD6-8CD0-4518-9977-4581EDBB3098}" type="parTrans" cxnId="{7015CE22-9B8F-4DC8-9EB1-F8A8621E54EC}">
      <dgm:prSet/>
      <dgm:spPr/>
      <dgm:t>
        <a:bodyPr/>
        <a:lstStyle/>
        <a:p>
          <a:endParaRPr lang="fr-FR"/>
        </a:p>
      </dgm:t>
    </dgm:pt>
    <dgm:pt modelId="{0EACEF2E-285D-4092-9AFC-59A67ABB60A2}" type="sibTrans" cxnId="{7015CE22-9B8F-4DC8-9EB1-F8A8621E54EC}">
      <dgm:prSet/>
      <dgm:spPr/>
      <dgm:t>
        <a:bodyPr/>
        <a:lstStyle/>
        <a:p>
          <a:endParaRPr lang="fr-FR"/>
        </a:p>
      </dgm:t>
    </dgm:pt>
    <dgm:pt modelId="{7BAAF364-B888-4E84-B477-52BE95F8E326}" type="pres">
      <dgm:prSet presAssocID="{2472E13A-3CF4-42FA-A6CA-E1A9CC828B05}" presName="Name0" presStyleCnt="0">
        <dgm:presLayoutVars>
          <dgm:dir/>
          <dgm:animLvl val="lvl"/>
          <dgm:resizeHandles val="exact"/>
        </dgm:presLayoutVars>
      </dgm:prSet>
      <dgm:spPr/>
    </dgm:pt>
    <dgm:pt modelId="{BFA1A3A2-2004-4FBC-BC23-2800E8BC2CE3}" type="pres">
      <dgm:prSet presAssocID="{28D45D1B-9421-4305-9BA8-7324FE0C3067}" presName="linNode" presStyleCnt="0"/>
      <dgm:spPr/>
    </dgm:pt>
    <dgm:pt modelId="{8122A80A-1BE1-4624-8AF6-0D2424079C10}" type="pres">
      <dgm:prSet presAssocID="{28D45D1B-9421-4305-9BA8-7324FE0C3067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75F90BCA-6831-4D69-AF4A-4AD4E8893D61}" type="pres">
      <dgm:prSet presAssocID="{28D45D1B-9421-4305-9BA8-7324FE0C3067}" presName="descendantText" presStyleLbl="alignAccFollowNode1" presStyleIdx="0" presStyleCnt="3">
        <dgm:presLayoutVars>
          <dgm:bulletEnabled val="1"/>
        </dgm:presLayoutVars>
      </dgm:prSet>
      <dgm:spPr/>
    </dgm:pt>
    <dgm:pt modelId="{69E59E35-7AA0-4FA8-A1CA-13197D89FF4C}" type="pres">
      <dgm:prSet presAssocID="{3DF320A9-3FBD-4066-85F1-7F1466C4AC03}" presName="sp" presStyleCnt="0"/>
      <dgm:spPr/>
    </dgm:pt>
    <dgm:pt modelId="{7546B46C-B111-469F-89B9-966DC4969880}" type="pres">
      <dgm:prSet presAssocID="{4D5411AD-E882-41A0-99C4-2CA18D66D068}" presName="linNode" presStyleCnt="0"/>
      <dgm:spPr/>
    </dgm:pt>
    <dgm:pt modelId="{E92602E3-918C-4EAC-97A1-12D268D2D4AE}" type="pres">
      <dgm:prSet presAssocID="{4D5411AD-E882-41A0-99C4-2CA18D66D068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32888270-4193-4EAC-8EFD-BB5307BC2D06}" type="pres">
      <dgm:prSet presAssocID="{4D5411AD-E882-41A0-99C4-2CA18D66D068}" presName="descendantText" presStyleLbl="alignAccFollowNode1" presStyleIdx="1" presStyleCnt="3">
        <dgm:presLayoutVars>
          <dgm:bulletEnabled val="1"/>
        </dgm:presLayoutVars>
      </dgm:prSet>
      <dgm:spPr/>
    </dgm:pt>
    <dgm:pt modelId="{202B12F3-F0C2-4885-8CF4-3F174EB13CEA}" type="pres">
      <dgm:prSet presAssocID="{2EBD7C4E-D773-4D84-BDA4-A7FA8DB45108}" presName="sp" presStyleCnt="0"/>
      <dgm:spPr/>
    </dgm:pt>
    <dgm:pt modelId="{FF50DA57-95DC-47E7-89BE-41BCB8BE0B23}" type="pres">
      <dgm:prSet presAssocID="{40F80306-F459-4A89-BD9B-0905D52F51A8}" presName="linNode" presStyleCnt="0"/>
      <dgm:spPr/>
    </dgm:pt>
    <dgm:pt modelId="{8258EE49-776F-4A31-BF66-1D288F30DACB}" type="pres">
      <dgm:prSet presAssocID="{40F80306-F459-4A89-BD9B-0905D52F51A8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30E7DE7E-F07E-472F-B53B-B765B9738453}" type="pres">
      <dgm:prSet presAssocID="{40F80306-F459-4A89-BD9B-0905D52F51A8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6BAC360B-61FC-47EF-A4C4-8F41045581ED}" type="presOf" srcId="{06366633-FC67-42C9-95AB-8661F34A6AC1}" destId="{75F90BCA-6831-4D69-AF4A-4AD4E8893D61}" srcOrd="0" destOrd="0" presId="urn:microsoft.com/office/officeart/2005/8/layout/vList5"/>
    <dgm:cxn modelId="{62BD4211-00FE-4E8E-9CBC-0C3EE1FD6A1C}" type="presOf" srcId="{2472E13A-3CF4-42FA-A6CA-E1A9CC828B05}" destId="{7BAAF364-B888-4E84-B477-52BE95F8E326}" srcOrd="0" destOrd="0" presId="urn:microsoft.com/office/officeart/2005/8/layout/vList5"/>
    <dgm:cxn modelId="{9070EB15-887E-48FC-BBE3-19A85CA9AD01}" srcId="{28D45D1B-9421-4305-9BA8-7324FE0C3067}" destId="{06366633-FC67-42C9-95AB-8661F34A6AC1}" srcOrd="0" destOrd="0" parTransId="{4BECB280-57A8-425F-80DF-CAB379D29328}" sibTransId="{05C4F15F-D2E5-4347-B758-77889A62FAB6}"/>
    <dgm:cxn modelId="{A457291D-8030-42F5-AE92-49F812BDFBE7}" srcId="{2472E13A-3CF4-42FA-A6CA-E1A9CC828B05}" destId="{28D45D1B-9421-4305-9BA8-7324FE0C3067}" srcOrd="0" destOrd="0" parTransId="{30BAB174-D8F9-4034-AA22-0A19190AFECA}" sibTransId="{3DF320A9-3FBD-4066-85F1-7F1466C4AC03}"/>
    <dgm:cxn modelId="{7015CE22-9B8F-4DC8-9EB1-F8A8621E54EC}" srcId="{40F80306-F459-4A89-BD9B-0905D52F51A8}" destId="{856483F4-66E8-4EC3-84BC-7232EA69AAF7}" srcOrd="1" destOrd="0" parTransId="{712BDBD6-8CD0-4518-9977-4581EDBB3098}" sibTransId="{0EACEF2E-285D-4092-9AFC-59A67ABB60A2}"/>
    <dgm:cxn modelId="{5C7CA52C-7CF2-4F7B-8B15-9B0493389086}" type="presOf" srcId="{28D45D1B-9421-4305-9BA8-7324FE0C3067}" destId="{8122A80A-1BE1-4624-8AF6-0D2424079C10}" srcOrd="0" destOrd="0" presId="urn:microsoft.com/office/officeart/2005/8/layout/vList5"/>
    <dgm:cxn modelId="{99C88D35-044D-4D9B-BC63-1C6D6D7099B6}" srcId="{4D5411AD-E882-41A0-99C4-2CA18D66D068}" destId="{81FECF8A-63D2-4F5A-9646-7C5D855082F6}" srcOrd="0" destOrd="0" parTransId="{4C1F11A2-B0AA-4214-B8D5-27D2B752D43F}" sibTransId="{C89419AD-FDE2-47B2-8E82-129B0D0DD628}"/>
    <dgm:cxn modelId="{490D5067-9360-4A82-A2BD-4F438F09133B}" srcId="{2472E13A-3CF4-42FA-A6CA-E1A9CC828B05}" destId="{4D5411AD-E882-41A0-99C4-2CA18D66D068}" srcOrd="1" destOrd="0" parTransId="{F6CA3B6A-BBB5-48BE-A7AC-EAEF56BF33CC}" sibTransId="{2EBD7C4E-D773-4D84-BDA4-A7FA8DB45108}"/>
    <dgm:cxn modelId="{E549586B-37CC-409F-9552-BDCD44AC7A64}" type="presOf" srcId="{9AE26E03-FB1B-4393-81DC-8624EEFC0C71}" destId="{32888270-4193-4EAC-8EFD-BB5307BC2D06}" srcOrd="0" destOrd="1" presId="urn:microsoft.com/office/officeart/2005/8/layout/vList5"/>
    <dgm:cxn modelId="{1456639B-6D53-43F8-975B-B6E06A6D4055}" srcId="{4D5411AD-E882-41A0-99C4-2CA18D66D068}" destId="{9AE26E03-FB1B-4393-81DC-8624EEFC0C71}" srcOrd="1" destOrd="0" parTransId="{AE0458C0-30AA-4D83-BAD1-F39387B5EA6F}" sibTransId="{80D3DA57-4A66-4C68-9304-D870C18E5805}"/>
    <dgm:cxn modelId="{27BEE7AD-486C-40C7-8C19-B045D06D479B}" type="presOf" srcId="{81FECF8A-63D2-4F5A-9646-7C5D855082F6}" destId="{32888270-4193-4EAC-8EFD-BB5307BC2D06}" srcOrd="0" destOrd="0" presId="urn:microsoft.com/office/officeart/2005/8/layout/vList5"/>
    <dgm:cxn modelId="{9ADBD9CA-AA08-4CDD-BF4E-57FB9E30265B}" srcId="{2472E13A-3CF4-42FA-A6CA-E1A9CC828B05}" destId="{40F80306-F459-4A89-BD9B-0905D52F51A8}" srcOrd="2" destOrd="0" parTransId="{D74A1BF9-1FDA-4F28-B0A1-32896DCC5900}" sibTransId="{0A39C7A2-F49C-47FD-BC23-57B0E18BE72C}"/>
    <dgm:cxn modelId="{7E99D4CB-19E6-4EA1-8E52-74A61073AA4F}" type="presOf" srcId="{4D5411AD-E882-41A0-99C4-2CA18D66D068}" destId="{E92602E3-918C-4EAC-97A1-12D268D2D4AE}" srcOrd="0" destOrd="0" presId="urn:microsoft.com/office/officeart/2005/8/layout/vList5"/>
    <dgm:cxn modelId="{5AE5E1D2-BD60-4507-AD0C-3E3BB488FA15}" srcId="{40F80306-F459-4A89-BD9B-0905D52F51A8}" destId="{FA7A65EE-B9E3-4729-B932-3689D6C3E895}" srcOrd="0" destOrd="0" parTransId="{F9C0D3D8-56F6-4953-B209-D8EC9445A11E}" sibTransId="{111CE33A-D287-435B-8BD0-0125FCCBD2E4}"/>
    <dgm:cxn modelId="{B21B51E2-E6AD-48EB-82FE-044572B72979}" type="presOf" srcId="{856483F4-66E8-4EC3-84BC-7232EA69AAF7}" destId="{30E7DE7E-F07E-472F-B53B-B765B9738453}" srcOrd="0" destOrd="1" presId="urn:microsoft.com/office/officeart/2005/8/layout/vList5"/>
    <dgm:cxn modelId="{3F89E3E6-19FD-4554-9DA4-041437B74352}" srcId="{28D45D1B-9421-4305-9BA8-7324FE0C3067}" destId="{32E4380C-CD4E-4C8A-BC40-B3AAC65327DC}" srcOrd="1" destOrd="0" parTransId="{B446036D-31E9-4275-AE6A-3EEBBC8B5E24}" sibTransId="{AA4C0DBF-5A54-4F05-BA7D-882A7E4939AF}"/>
    <dgm:cxn modelId="{E4F1EFE8-5D35-44B9-92ED-7980EFCBBAB7}" type="presOf" srcId="{32E4380C-CD4E-4C8A-BC40-B3AAC65327DC}" destId="{75F90BCA-6831-4D69-AF4A-4AD4E8893D61}" srcOrd="0" destOrd="1" presId="urn:microsoft.com/office/officeart/2005/8/layout/vList5"/>
    <dgm:cxn modelId="{B7895EF1-4B3C-4962-B2EE-93250D063198}" type="presOf" srcId="{40F80306-F459-4A89-BD9B-0905D52F51A8}" destId="{8258EE49-776F-4A31-BF66-1D288F30DACB}" srcOrd="0" destOrd="0" presId="urn:microsoft.com/office/officeart/2005/8/layout/vList5"/>
    <dgm:cxn modelId="{13E875F4-F90E-4043-9E4A-BD63DAE4B2FB}" type="presOf" srcId="{FA7A65EE-B9E3-4729-B932-3689D6C3E895}" destId="{30E7DE7E-F07E-472F-B53B-B765B9738453}" srcOrd="0" destOrd="0" presId="urn:microsoft.com/office/officeart/2005/8/layout/vList5"/>
    <dgm:cxn modelId="{2B1D2660-069E-400E-B1B8-A283B8BA161C}" type="presParOf" srcId="{7BAAF364-B888-4E84-B477-52BE95F8E326}" destId="{BFA1A3A2-2004-4FBC-BC23-2800E8BC2CE3}" srcOrd="0" destOrd="0" presId="urn:microsoft.com/office/officeart/2005/8/layout/vList5"/>
    <dgm:cxn modelId="{203F85BF-FA90-45FB-AE8D-62295276BC9E}" type="presParOf" srcId="{BFA1A3A2-2004-4FBC-BC23-2800E8BC2CE3}" destId="{8122A80A-1BE1-4624-8AF6-0D2424079C10}" srcOrd="0" destOrd="0" presId="urn:microsoft.com/office/officeart/2005/8/layout/vList5"/>
    <dgm:cxn modelId="{ED2EF797-5EDE-477D-9B9A-45B1BFE7A523}" type="presParOf" srcId="{BFA1A3A2-2004-4FBC-BC23-2800E8BC2CE3}" destId="{75F90BCA-6831-4D69-AF4A-4AD4E8893D61}" srcOrd="1" destOrd="0" presId="urn:microsoft.com/office/officeart/2005/8/layout/vList5"/>
    <dgm:cxn modelId="{31D29B5E-E65B-4ACC-B031-1D5C03D5A591}" type="presParOf" srcId="{7BAAF364-B888-4E84-B477-52BE95F8E326}" destId="{69E59E35-7AA0-4FA8-A1CA-13197D89FF4C}" srcOrd="1" destOrd="0" presId="urn:microsoft.com/office/officeart/2005/8/layout/vList5"/>
    <dgm:cxn modelId="{C3CAD9D4-BEF1-4644-9566-C9FBA0764831}" type="presParOf" srcId="{7BAAF364-B888-4E84-B477-52BE95F8E326}" destId="{7546B46C-B111-469F-89B9-966DC4969880}" srcOrd="2" destOrd="0" presId="urn:microsoft.com/office/officeart/2005/8/layout/vList5"/>
    <dgm:cxn modelId="{0FAB76E0-AFDE-4278-BC2D-5C5C9FF1EA65}" type="presParOf" srcId="{7546B46C-B111-469F-89B9-966DC4969880}" destId="{E92602E3-918C-4EAC-97A1-12D268D2D4AE}" srcOrd="0" destOrd="0" presId="urn:microsoft.com/office/officeart/2005/8/layout/vList5"/>
    <dgm:cxn modelId="{648A30D6-D296-4F8B-9A02-F31DA780D540}" type="presParOf" srcId="{7546B46C-B111-469F-89B9-966DC4969880}" destId="{32888270-4193-4EAC-8EFD-BB5307BC2D06}" srcOrd="1" destOrd="0" presId="urn:microsoft.com/office/officeart/2005/8/layout/vList5"/>
    <dgm:cxn modelId="{01DA628F-6CF4-4043-B9DA-883A87389E96}" type="presParOf" srcId="{7BAAF364-B888-4E84-B477-52BE95F8E326}" destId="{202B12F3-F0C2-4885-8CF4-3F174EB13CEA}" srcOrd="3" destOrd="0" presId="urn:microsoft.com/office/officeart/2005/8/layout/vList5"/>
    <dgm:cxn modelId="{057BF54D-066A-4F20-AAED-1792AB728348}" type="presParOf" srcId="{7BAAF364-B888-4E84-B477-52BE95F8E326}" destId="{FF50DA57-95DC-47E7-89BE-41BCB8BE0B23}" srcOrd="4" destOrd="0" presId="urn:microsoft.com/office/officeart/2005/8/layout/vList5"/>
    <dgm:cxn modelId="{B74EEFE8-EA2A-45AA-B20F-2BDDA15C148C}" type="presParOf" srcId="{FF50DA57-95DC-47E7-89BE-41BCB8BE0B23}" destId="{8258EE49-776F-4A31-BF66-1D288F30DACB}" srcOrd="0" destOrd="0" presId="urn:microsoft.com/office/officeart/2005/8/layout/vList5"/>
    <dgm:cxn modelId="{10542F34-2EEA-498D-BCB3-0DE577F4605C}" type="presParOf" srcId="{FF50DA57-95DC-47E7-89BE-41BCB8BE0B23}" destId="{30E7DE7E-F07E-472F-B53B-B765B973845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F90BCA-6831-4D69-AF4A-4AD4E8893D61}">
      <dsp:nvSpPr>
        <dsp:cNvPr id="0" name=""/>
        <dsp:cNvSpPr/>
      </dsp:nvSpPr>
      <dsp:spPr>
        <a:xfrm rot="5400000">
          <a:off x="5163794" y="-1980989"/>
          <a:ext cx="1146658" cy="539964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3100" kern="1200" dirty="0"/>
            <a:t>RDF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3100" kern="1200" dirty="0"/>
            <a:t>Fichier </a:t>
          </a:r>
          <a:r>
            <a:rPr lang="fr-FR" sz="3100" kern="1200" dirty="0" err="1"/>
            <a:t>excel</a:t>
          </a:r>
          <a:endParaRPr lang="fr-FR" sz="3100" kern="1200" dirty="0"/>
        </a:p>
      </dsp:txBody>
      <dsp:txXfrm rot="-5400000">
        <a:off x="3037301" y="201479"/>
        <a:ext cx="5343671" cy="1034708"/>
      </dsp:txXfrm>
    </dsp:sp>
    <dsp:sp modelId="{8122A80A-1BE1-4624-8AF6-0D2424079C10}">
      <dsp:nvSpPr>
        <dsp:cNvPr id="0" name=""/>
        <dsp:cNvSpPr/>
      </dsp:nvSpPr>
      <dsp:spPr>
        <a:xfrm>
          <a:off x="0" y="2171"/>
          <a:ext cx="3037300" cy="14333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/>
            <a:t>Corpus </a:t>
          </a:r>
          <a:r>
            <a:rPr lang="fr-FR" sz="3400" kern="1200" dirty="0" err="1"/>
            <a:t>Crawling</a:t>
          </a:r>
          <a:endParaRPr lang="fr-FR" sz="3400" kern="1200" dirty="0"/>
        </a:p>
      </dsp:txBody>
      <dsp:txXfrm>
        <a:off x="69969" y="72140"/>
        <a:ext cx="2897362" cy="1293385"/>
      </dsp:txXfrm>
    </dsp:sp>
    <dsp:sp modelId="{32888270-4193-4EAC-8EFD-BB5307BC2D06}">
      <dsp:nvSpPr>
        <dsp:cNvPr id="0" name=""/>
        <dsp:cNvSpPr/>
      </dsp:nvSpPr>
      <dsp:spPr>
        <a:xfrm rot="5400000">
          <a:off x="5163794" y="-476000"/>
          <a:ext cx="1146658" cy="539964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3100" kern="1200" dirty="0"/>
            <a:t>Iles en ile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3100" kern="1200" dirty="0"/>
            <a:t>SPLA</a:t>
          </a:r>
        </a:p>
      </dsp:txBody>
      <dsp:txXfrm rot="-5400000">
        <a:off x="3037301" y="1706468"/>
        <a:ext cx="5343671" cy="1034708"/>
      </dsp:txXfrm>
    </dsp:sp>
    <dsp:sp modelId="{E92602E3-918C-4EAC-97A1-12D268D2D4AE}">
      <dsp:nvSpPr>
        <dsp:cNvPr id="0" name=""/>
        <dsp:cNvSpPr/>
      </dsp:nvSpPr>
      <dsp:spPr>
        <a:xfrm>
          <a:off x="0" y="1507160"/>
          <a:ext cx="3037300" cy="14333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/>
            <a:t>Auteurs</a:t>
          </a:r>
        </a:p>
      </dsp:txBody>
      <dsp:txXfrm>
        <a:off x="69969" y="1577129"/>
        <a:ext cx="2897362" cy="1293385"/>
      </dsp:txXfrm>
    </dsp:sp>
    <dsp:sp modelId="{30E7DE7E-F07E-472F-B53B-B765B9738453}">
      <dsp:nvSpPr>
        <dsp:cNvPr id="0" name=""/>
        <dsp:cNvSpPr/>
      </dsp:nvSpPr>
      <dsp:spPr>
        <a:xfrm rot="5400000">
          <a:off x="5163794" y="1028988"/>
          <a:ext cx="1146658" cy="539964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3100" kern="1200" dirty="0"/>
            <a:t>BNF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3100" kern="1200" dirty="0"/>
            <a:t>VIAF</a:t>
          </a:r>
        </a:p>
      </dsp:txBody>
      <dsp:txXfrm rot="-5400000">
        <a:off x="3037301" y="3211457"/>
        <a:ext cx="5343671" cy="1034708"/>
      </dsp:txXfrm>
    </dsp:sp>
    <dsp:sp modelId="{8258EE49-776F-4A31-BF66-1D288F30DACB}">
      <dsp:nvSpPr>
        <dsp:cNvPr id="0" name=""/>
        <dsp:cNvSpPr/>
      </dsp:nvSpPr>
      <dsp:spPr>
        <a:xfrm>
          <a:off x="0" y="3012150"/>
          <a:ext cx="3037300" cy="14333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 err="1"/>
            <a:t>Meta-données</a:t>
          </a:r>
          <a:r>
            <a:rPr lang="fr-FR" sz="3400" kern="1200" dirty="0"/>
            <a:t> auteurs</a:t>
          </a:r>
        </a:p>
      </dsp:txBody>
      <dsp:txXfrm>
        <a:off x="69969" y="3082119"/>
        <a:ext cx="2897362" cy="12933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EBD9FAF-B4BC-4C83-9C4E-9B636D5290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/>
              <a:t>Cartographie de web francophone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ADF026-AF9D-49A0-9CFC-9272EB3F3D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46D1D-A881-436D-8A5A-3AF963E93FE4}" type="datetime1">
              <a:rPr lang="fr-FR" smtClean="0"/>
              <a:t>21/01/2020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88015D-3887-4589-BBD5-10B87DE969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06C6D1-A067-4982-9281-5708432E3A5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FC3E2-7F6A-4ADB-A715-7E06FADF09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460538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/>
              <a:t>Cartographie de web francophone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80B79A-AD88-4EEA-B55F-401F1BE355D3}" type="datetime1">
              <a:rPr lang="fr-FR" smtClean="0"/>
              <a:t>21/01/2020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A3F835-2E81-4475-8D4A-8295739E04A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3074124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/>
              <a:t>Cartographie de web francophone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CDA2F7F-3FB0-40AB-92D2-3FE7FBCFF074}" type="datetime1">
              <a:rPr lang="fr-FR" smtClean="0"/>
              <a:t>21/01/2020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8A3F835-2E81-4475-8D4A-8295739E04A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6991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Cartographie de web francophone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A80B79A-AD88-4EEA-B55F-401F1BE355D3}" type="datetime1">
              <a:rPr lang="fr-FR" smtClean="0"/>
              <a:t>21/01/2020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3F835-2E81-4475-8D4A-8295739E04A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1249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010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338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822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085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698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775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748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008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20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74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033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" Type="http://schemas.openxmlformats.org/officeDocument/2006/relationships/image" Target="../media/image1.jpe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jpe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19" Type="http://schemas.openxmlformats.org/officeDocument/2006/relationships/image" Target="../media/image32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52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ancoisguite.com/2007/12/la-translitteratie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B2D1700-97BE-4DF2-BB14-DD80BA9586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39" r="-1" b="2753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99D5BFC-6EE6-49A7-B8EC-3AE003E5C276}"/>
              </a:ext>
            </a:extLst>
          </p:cNvPr>
          <p:cNvSpPr/>
          <p:nvPr/>
        </p:nvSpPr>
        <p:spPr>
          <a:xfrm>
            <a:off x="4070554" y="1818178"/>
            <a:ext cx="7865807" cy="1705285"/>
          </a:xfrm>
          <a:prstGeom prst="rect">
            <a:avLst/>
          </a:prstGeom>
          <a:solidFill>
            <a:srgbClr val="FFFF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b="1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070553" y="1889549"/>
            <a:ext cx="7565146" cy="1605294"/>
          </a:xfrm>
        </p:spPr>
        <p:txBody>
          <a:bodyPr>
            <a:noAutofit/>
          </a:bodyPr>
          <a:lstStyle/>
          <a:p>
            <a:pPr algn="r"/>
            <a:r>
              <a:rPr lang="fr-FR" sz="3600" b="1" dirty="0">
                <a:latin typeface="Corbel" panose="020B0503020204020204" pitchFamily="34" charset="0"/>
              </a:rPr>
              <a:t>Ébauche de visualisation des productions littéraires francophones d’Haïti et retour d’expérience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4BD8D6-EBE7-486D-B2F4-38583B76E02A}"/>
              </a:ext>
            </a:extLst>
          </p:cNvPr>
          <p:cNvSpPr/>
          <p:nvPr/>
        </p:nvSpPr>
        <p:spPr>
          <a:xfrm>
            <a:off x="5361233" y="5039822"/>
            <a:ext cx="819495" cy="1483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255" y="5921538"/>
            <a:ext cx="757769" cy="60203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233" y="5039822"/>
            <a:ext cx="945750" cy="55610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135" y="5595923"/>
            <a:ext cx="711593" cy="3614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C1E61A5-1491-4FD2-B90F-D2B9038235C6}"/>
              </a:ext>
            </a:extLst>
          </p:cNvPr>
          <p:cNvSpPr/>
          <p:nvPr/>
        </p:nvSpPr>
        <p:spPr>
          <a:xfrm>
            <a:off x="0" y="705817"/>
            <a:ext cx="12192000" cy="840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B42879-9E01-480E-BFCE-675F32962CE9}"/>
              </a:ext>
            </a:extLst>
          </p:cNvPr>
          <p:cNvSpPr/>
          <p:nvPr/>
        </p:nvSpPr>
        <p:spPr>
          <a:xfrm>
            <a:off x="6249123" y="5039821"/>
            <a:ext cx="5942857" cy="1512373"/>
          </a:xfrm>
          <a:prstGeom prst="rect">
            <a:avLst/>
          </a:prstGeom>
          <a:solidFill>
            <a:srgbClr val="C0000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6357278" y="5142109"/>
            <a:ext cx="66729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kumimoji="0" lang="fr-FR" sz="24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 panose="020B0503020204020204" pitchFamily="34" charset="0"/>
              </a:rPr>
              <a:t>Inès </a:t>
            </a:r>
            <a:r>
              <a:rPr kumimoji="0" lang="fr-FR" sz="2400" b="0" i="0" u="none" strike="noStrike" kern="1200" cap="small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 panose="020B0503020204020204" pitchFamily="34" charset="0"/>
              </a:rPr>
              <a:t>Burri - </a:t>
            </a:r>
            <a:r>
              <a:rPr lang="fr-FR" sz="2400" dirty="0">
                <a:solidFill>
                  <a:schemeClr val="bg1"/>
                </a:solidFill>
                <a:latin typeface="Corbel" panose="020B0503020204020204" pitchFamily="34" charset="0"/>
              </a:rPr>
              <a:t>Université Jean Moulin Lyon 3</a:t>
            </a:r>
            <a:endParaRPr kumimoji="0" lang="fr-FR" sz="2400" b="0" i="0" u="none" strike="noStrike" kern="1200" cap="small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rbel" panose="020B0503020204020204" pitchFamily="34" charset="0"/>
            </a:endParaRPr>
          </a:p>
          <a:p>
            <a:pPr lvl="0" defTabSz="457200"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 panose="020B0503020204020204" pitchFamily="34" charset="0"/>
              </a:rPr>
              <a:t>Anaïs </a:t>
            </a:r>
            <a:r>
              <a:rPr kumimoji="0" lang="fr-FR" sz="2400" b="0" i="0" u="none" strike="noStrike" kern="1200" cap="small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 panose="020B0503020204020204" pitchFamily="34" charset="0"/>
              </a:rPr>
              <a:t>Chambat</a:t>
            </a:r>
            <a:r>
              <a:rPr kumimoji="0" lang="fr-FR" sz="2400" b="0" i="0" u="none" strike="noStrike" kern="1200" cap="small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 panose="020B0503020204020204" pitchFamily="34" charset="0"/>
              </a:rPr>
              <a:t> - </a:t>
            </a:r>
            <a:r>
              <a:rPr lang="fr-FR" sz="2400" dirty="0">
                <a:solidFill>
                  <a:schemeClr val="bg1"/>
                </a:solidFill>
                <a:latin typeface="Corbel" panose="020B0503020204020204" pitchFamily="34" charset="0"/>
              </a:rPr>
              <a:t>ENS de Lyon</a:t>
            </a:r>
            <a:endParaRPr kumimoji="0" lang="fr-FR" sz="2400" b="0" i="0" u="none" strike="noStrike" kern="1200" cap="small" spc="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rbel" panose="020B05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dirty="0">
                <a:solidFill>
                  <a:schemeClr val="bg1"/>
                </a:solidFill>
                <a:latin typeface="Corbel" panose="020B0503020204020204" pitchFamily="34" charset="0"/>
              </a:rPr>
              <a:t>Célian </a:t>
            </a:r>
            <a:r>
              <a:rPr lang="fr-FR" sz="2400" cap="small" dirty="0" err="1">
                <a:solidFill>
                  <a:schemeClr val="bg1"/>
                </a:solidFill>
                <a:latin typeface="Corbel" panose="020B0503020204020204" pitchFamily="34" charset="0"/>
              </a:rPr>
              <a:t>Ringwald</a:t>
            </a:r>
            <a:r>
              <a:rPr lang="fr-FR" sz="2400" cap="small" dirty="0">
                <a:solidFill>
                  <a:schemeClr val="bg1"/>
                </a:solidFill>
                <a:latin typeface="Corbel" panose="020B0503020204020204" pitchFamily="34" charset="0"/>
              </a:rPr>
              <a:t> – Université Lyon 2</a:t>
            </a:r>
            <a:endParaRPr kumimoji="0" lang="fr-FR" b="0" i="0" u="none" strike="noStrike" kern="1200" cap="small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rbel" panose="020B05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rbel" panose="020B05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rbel" panose="020B0503020204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6F5BD4-078C-4553-A61E-390848B08F08}"/>
              </a:ext>
            </a:extLst>
          </p:cNvPr>
          <p:cNvSpPr/>
          <p:nvPr/>
        </p:nvSpPr>
        <p:spPr>
          <a:xfrm>
            <a:off x="659569" y="726673"/>
            <a:ext cx="110423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b="1" dirty="0">
                <a:latin typeface="+mj-lt"/>
              </a:rPr>
              <a:t>Cartographie du Web littéraire francophone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FB0EE3-3A71-4283-B0DF-33ADF1CCF664}"/>
              </a:ext>
            </a:extLst>
          </p:cNvPr>
          <p:cNvSpPr/>
          <p:nvPr/>
        </p:nvSpPr>
        <p:spPr>
          <a:xfrm>
            <a:off x="3834581" y="5039821"/>
            <a:ext cx="1476356" cy="1483754"/>
          </a:xfrm>
          <a:prstGeom prst="rect">
            <a:avLst/>
          </a:prstGeom>
          <a:solidFill>
            <a:srgbClr val="44546A">
              <a:alpha val="52157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orbel" panose="020B0503020204020204" pitchFamily="34" charset="0"/>
              </a:rPr>
              <a:t>Master 2 Humanités </a:t>
            </a:r>
          </a:p>
          <a:p>
            <a:pPr algn="ctr"/>
            <a:r>
              <a:rPr lang="fr-FR" dirty="0">
                <a:latin typeface="Corbel" panose="020B0503020204020204" pitchFamily="34" charset="0"/>
              </a:rPr>
              <a:t>Numériques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D98B280-8875-472C-8AC9-BABF5C29E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A28C569F-A9B8-49D1-818B-90206906A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731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8432" y="509661"/>
            <a:ext cx="10515600" cy="794935"/>
          </a:xfrm>
        </p:spPr>
        <p:txBody>
          <a:bodyPr>
            <a:normAutofit fontScale="90000"/>
          </a:bodyPr>
          <a:lstStyle/>
          <a:p>
            <a:r>
              <a:rPr lang="fr-FR" dirty="0"/>
              <a:t>Mais pour visualiser…</a:t>
            </a:r>
            <a:br>
              <a:rPr lang="fr-FR" dirty="0"/>
            </a:br>
            <a:r>
              <a:rPr lang="fr-FR" dirty="0"/>
              <a:t>il faut des données… </a:t>
            </a:r>
            <a:br>
              <a:rPr lang="fr-FR" dirty="0"/>
            </a:br>
            <a:r>
              <a:rPr lang="fr-FR" dirty="0"/>
              <a:t>à minimum normalisées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7D3BE-4BEA-40DA-903D-EF30B8F50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FF1D8-003F-4E2E-A5BE-6B5B40E7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C0BD98A-D71F-485A-B182-C24229FB0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72" y="2043107"/>
            <a:ext cx="5534025" cy="277177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DD0F335-65F9-422D-9FD4-EA30E9208138}"/>
              </a:ext>
            </a:extLst>
          </p:cNvPr>
          <p:cNvSpPr txBox="1"/>
          <p:nvPr/>
        </p:nvSpPr>
        <p:spPr>
          <a:xfrm>
            <a:off x="6371991" y="2716506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« </a:t>
            </a:r>
            <a:r>
              <a:rPr lang="fr-FR" dirty="0" err="1"/>
              <a:t>Enrichissable</a:t>
            </a:r>
            <a:r>
              <a:rPr lang="fr-FR" dirty="0"/>
              <a:t> » à la main… </a:t>
            </a:r>
          </a:p>
          <a:p>
            <a:r>
              <a:rPr lang="fr-FR" dirty="0"/>
              <a:t>Visualiser pour enrichir ? </a:t>
            </a:r>
            <a:br>
              <a:rPr lang="fr-FR" dirty="0"/>
            </a:br>
            <a:r>
              <a:rPr lang="fr-FR" dirty="0"/>
              <a:t>Mais très peu de d’informations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3821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4935"/>
          </a:xfrm>
        </p:spPr>
        <p:txBody>
          <a:bodyPr/>
          <a:lstStyle/>
          <a:p>
            <a:r>
              <a:rPr lang="fr-FR" dirty="0"/>
              <a:t>Sources d’enrichissement « auteurs 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7D3BE-4BEA-40DA-903D-EF30B8F50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FF1D8-003F-4E2E-A5BE-6B5B40E7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062532-181F-4A5D-AF68-8F763DF98FAE}"/>
              </a:ext>
            </a:extLst>
          </p:cNvPr>
          <p:cNvSpPr txBox="1"/>
          <p:nvPr/>
        </p:nvSpPr>
        <p:spPr>
          <a:xfrm>
            <a:off x="397932" y="1161711"/>
            <a:ext cx="3450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Scrapping</a:t>
            </a:r>
            <a:r>
              <a:rPr lang="fr-FR" dirty="0"/>
              <a:t> de site de « référence »:</a:t>
            </a:r>
          </a:p>
          <a:p>
            <a:pPr algn="ctr"/>
            <a:r>
              <a:rPr lang="fr-FR" dirty="0"/>
              <a:t>Ile-en-ile.org, SPLA.org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F6ACDA-7716-417A-853A-4BD7D9B90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659" y="2370492"/>
            <a:ext cx="2408903" cy="12044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D6550C-0951-45C3-8747-786AEB877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284" y="2647604"/>
            <a:ext cx="2408903" cy="13692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A2F8DD0-357F-4FC4-AA12-DA8296A4B1CC}"/>
              </a:ext>
            </a:extLst>
          </p:cNvPr>
          <p:cNvSpPr txBox="1"/>
          <p:nvPr/>
        </p:nvSpPr>
        <p:spPr>
          <a:xfrm>
            <a:off x="4216327" y="1280717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Données du web social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B2E8FED-C6E3-4D10-9D69-BF6E88C4A5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250" y="2447295"/>
            <a:ext cx="1413218" cy="794935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1F403139-EFBE-4461-AB32-B972337F05CD}"/>
              </a:ext>
            </a:extLst>
          </p:cNvPr>
          <p:cNvSpPr/>
          <p:nvPr/>
        </p:nvSpPr>
        <p:spPr>
          <a:xfrm>
            <a:off x="581583" y="1954554"/>
            <a:ext cx="3155079" cy="236999"/>
          </a:xfrm>
          <a:prstGeom prst="rect">
            <a:avLst/>
          </a:prstGeom>
          <a:solidFill>
            <a:srgbClr val="44546A">
              <a:alpha val="7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3E4D911-CC8D-411C-93F6-D9B926FD69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971" y="2996393"/>
            <a:ext cx="574419" cy="57441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615651A-565F-4EDA-BAF8-95F313E0769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74" y="2833914"/>
            <a:ext cx="727587" cy="72758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0565D47-C7B5-4A40-8A07-76111D41C0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2074" y="3150999"/>
            <a:ext cx="1907592" cy="36512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8BF2EEF-15B6-4528-BF43-570623387BA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5" r="30289" b="79795"/>
          <a:stretch/>
        </p:blipFill>
        <p:spPr>
          <a:xfrm>
            <a:off x="8509814" y="2253679"/>
            <a:ext cx="1739844" cy="79493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48BC9B19-FCD2-4C99-8C47-50C7C0C905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99506" y="2941848"/>
            <a:ext cx="1767319" cy="1088615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7F69C47F-FDFB-4384-8FCC-EE973122FC57}"/>
              </a:ext>
            </a:extLst>
          </p:cNvPr>
          <p:cNvSpPr/>
          <p:nvPr/>
        </p:nvSpPr>
        <p:spPr>
          <a:xfrm>
            <a:off x="4048432" y="1925794"/>
            <a:ext cx="3155079" cy="236999"/>
          </a:xfrm>
          <a:prstGeom prst="rect">
            <a:avLst/>
          </a:prstGeom>
          <a:solidFill>
            <a:srgbClr val="44546A">
              <a:alpha val="7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A6540DF-315C-41E8-8838-AA28521645BC}"/>
              </a:ext>
            </a:extLst>
          </p:cNvPr>
          <p:cNvSpPr/>
          <p:nvPr/>
        </p:nvSpPr>
        <p:spPr>
          <a:xfrm>
            <a:off x="7466260" y="1934747"/>
            <a:ext cx="3155079" cy="236999"/>
          </a:xfrm>
          <a:prstGeom prst="rect">
            <a:avLst/>
          </a:prstGeom>
          <a:solidFill>
            <a:srgbClr val="44546A">
              <a:alpha val="7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BD10B86-50C5-48DB-9E91-300AFF63C27A}"/>
              </a:ext>
            </a:extLst>
          </p:cNvPr>
          <p:cNvSpPr/>
          <p:nvPr/>
        </p:nvSpPr>
        <p:spPr>
          <a:xfrm>
            <a:off x="526015" y="4082235"/>
            <a:ext cx="10095323" cy="167435"/>
          </a:xfrm>
          <a:prstGeom prst="rect">
            <a:avLst/>
          </a:prstGeom>
          <a:solidFill>
            <a:srgbClr val="C00000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3781F4A-F401-4FB3-A5FC-BE24584A9177}"/>
              </a:ext>
            </a:extLst>
          </p:cNvPr>
          <p:cNvSpPr txBox="1"/>
          <p:nvPr/>
        </p:nvSpPr>
        <p:spPr>
          <a:xfrm>
            <a:off x="5985656" y="3346434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…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B96B881-6D9D-4EF2-A997-6D84F341095F}"/>
              </a:ext>
            </a:extLst>
          </p:cNvPr>
          <p:cNvSpPr txBox="1"/>
          <p:nvPr/>
        </p:nvSpPr>
        <p:spPr>
          <a:xfrm>
            <a:off x="7408021" y="1254455"/>
            <a:ext cx="30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Données du web sémantiques</a:t>
            </a: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6D516A39-72ED-4EA8-9410-E83FA39EDE9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98399" y="4898688"/>
            <a:ext cx="932269" cy="93226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2075718C-0E95-4985-BA3B-13E6F5FC1C6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04069" y="4930195"/>
            <a:ext cx="796907" cy="796907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E0D011D8-9F33-43C8-9C0C-FDA5A75854D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642432" y="4930196"/>
            <a:ext cx="794936" cy="794936"/>
          </a:xfrm>
          <a:prstGeom prst="rect">
            <a:avLst/>
          </a:prstGeom>
        </p:spPr>
      </p:pic>
      <p:sp>
        <p:nvSpPr>
          <p:cNvPr id="83" name="Titre 1">
            <a:extLst>
              <a:ext uri="{FF2B5EF4-FFF2-40B4-BE49-F238E27FC236}">
                <a16:creationId xmlns:a16="http://schemas.microsoft.com/office/drawing/2014/main" id="{FBCB660B-633E-4A4C-9CA7-47B0E0B6F803}"/>
              </a:ext>
            </a:extLst>
          </p:cNvPr>
          <p:cNvSpPr txBox="1">
            <a:spLocks/>
          </p:cNvSpPr>
          <p:nvPr/>
        </p:nvSpPr>
        <p:spPr>
          <a:xfrm>
            <a:off x="727856" y="4115352"/>
            <a:ext cx="10515600" cy="794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800" dirty="0"/>
              <a:t>Un changement de point de vue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2FF0FB8A-9A52-4E53-A8C7-5A80A56DA3CD}"/>
              </a:ext>
            </a:extLst>
          </p:cNvPr>
          <p:cNvSpPr/>
          <p:nvPr/>
        </p:nvSpPr>
        <p:spPr>
          <a:xfrm>
            <a:off x="2234286" y="4709830"/>
            <a:ext cx="1282758" cy="12356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id="{A17024D6-2896-4803-973F-A85AC3B970D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03049" y="4980867"/>
            <a:ext cx="796907" cy="796907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878FE66C-BE3A-4D22-82F1-A905130A9182}"/>
              </a:ext>
            </a:extLst>
          </p:cNvPr>
          <p:cNvSpPr/>
          <p:nvPr/>
        </p:nvSpPr>
        <p:spPr>
          <a:xfrm>
            <a:off x="5078717" y="4829248"/>
            <a:ext cx="5036963" cy="10637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Arrow: Right 85">
            <a:extLst>
              <a:ext uri="{FF2B5EF4-FFF2-40B4-BE49-F238E27FC236}">
                <a16:creationId xmlns:a16="http://schemas.microsoft.com/office/drawing/2014/main" id="{EFEC5539-2623-430A-9E6B-52D6DBBFFD26}"/>
              </a:ext>
            </a:extLst>
          </p:cNvPr>
          <p:cNvSpPr/>
          <p:nvPr/>
        </p:nvSpPr>
        <p:spPr>
          <a:xfrm>
            <a:off x="3951837" y="4980867"/>
            <a:ext cx="587502" cy="532282"/>
          </a:xfrm>
          <a:prstGeom prst="rightArrow">
            <a:avLst/>
          </a:prstGeom>
          <a:solidFill>
            <a:srgbClr val="44546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B183CFF-AFE2-49E0-9A22-7245FC4079EB}"/>
              </a:ext>
            </a:extLst>
          </p:cNvPr>
          <p:cNvSpPr txBox="1"/>
          <p:nvPr/>
        </p:nvSpPr>
        <p:spPr>
          <a:xfrm>
            <a:off x="2028901" y="5836736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Contenu Web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B5B87D7-DAE1-4083-9771-8B09138F76EA}"/>
              </a:ext>
            </a:extLst>
          </p:cNvPr>
          <p:cNvSpPr txBox="1"/>
          <p:nvPr/>
        </p:nvSpPr>
        <p:spPr>
          <a:xfrm>
            <a:off x="4472217" y="5970789"/>
            <a:ext cx="6244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Réseaux d’auteurs ayant production web + livre + </a:t>
            </a:r>
            <a:r>
              <a:rPr lang="fr-FR" dirty="0" err="1"/>
              <a:t>evenements</a:t>
            </a:r>
            <a:endParaRPr lang="fr-FR" dirty="0"/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263ED50D-084E-46CB-A7A3-DCA1FF278ED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926854" y="5006930"/>
            <a:ext cx="673832" cy="67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81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655" y="403051"/>
            <a:ext cx="10960510" cy="794935"/>
          </a:xfrm>
        </p:spPr>
        <p:txBody>
          <a:bodyPr>
            <a:normAutofit fontScale="90000"/>
          </a:bodyPr>
          <a:lstStyle/>
          <a:p>
            <a:r>
              <a:rPr lang="fr-FR" dirty="0"/>
              <a:t>Sources potentielles d’enrichissement « auteurs 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7D3BE-4BEA-40DA-903D-EF30B8F50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FF1D8-003F-4E2E-A5BE-6B5B40E7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062532-181F-4A5D-AF68-8F763DF98FAE}"/>
              </a:ext>
            </a:extLst>
          </p:cNvPr>
          <p:cNvSpPr txBox="1"/>
          <p:nvPr/>
        </p:nvSpPr>
        <p:spPr>
          <a:xfrm>
            <a:off x="803539" y="1669484"/>
            <a:ext cx="3385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Scrapping</a:t>
            </a:r>
            <a:r>
              <a:rPr lang="fr-FR" dirty="0"/>
              <a:t> de site de « référence »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2F8DD0-357F-4FC4-AA12-DA8296A4B1CC}"/>
              </a:ext>
            </a:extLst>
          </p:cNvPr>
          <p:cNvSpPr txBox="1"/>
          <p:nvPr/>
        </p:nvSpPr>
        <p:spPr>
          <a:xfrm>
            <a:off x="4609244" y="1669484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Données du web social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F403139-EFBE-4461-AB32-B972337F05CD}"/>
              </a:ext>
            </a:extLst>
          </p:cNvPr>
          <p:cNvSpPr/>
          <p:nvPr/>
        </p:nvSpPr>
        <p:spPr>
          <a:xfrm>
            <a:off x="918932" y="2317460"/>
            <a:ext cx="3155079" cy="236999"/>
          </a:xfrm>
          <a:prstGeom prst="rect">
            <a:avLst/>
          </a:prstGeom>
          <a:solidFill>
            <a:srgbClr val="44546A">
              <a:alpha val="7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F69C47F-FDFB-4384-8FCC-EE973122FC57}"/>
              </a:ext>
            </a:extLst>
          </p:cNvPr>
          <p:cNvSpPr/>
          <p:nvPr/>
        </p:nvSpPr>
        <p:spPr>
          <a:xfrm>
            <a:off x="4441349" y="2314561"/>
            <a:ext cx="3155079" cy="236999"/>
          </a:xfrm>
          <a:prstGeom prst="rect">
            <a:avLst/>
          </a:prstGeom>
          <a:solidFill>
            <a:srgbClr val="44546A">
              <a:alpha val="7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A6540DF-315C-41E8-8838-AA28521645BC}"/>
              </a:ext>
            </a:extLst>
          </p:cNvPr>
          <p:cNvSpPr/>
          <p:nvPr/>
        </p:nvSpPr>
        <p:spPr>
          <a:xfrm>
            <a:off x="7859177" y="2323514"/>
            <a:ext cx="3155079" cy="236999"/>
          </a:xfrm>
          <a:prstGeom prst="rect">
            <a:avLst/>
          </a:prstGeom>
          <a:solidFill>
            <a:srgbClr val="44546A">
              <a:alpha val="7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B96B881-6D9D-4EF2-A997-6D84F341095F}"/>
              </a:ext>
            </a:extLst>
          </p:cNvPr>
          <p:cNvSpPr txBox="1"/>
          <p:nvPr/>
        </p:nvSpPr>
        <p:spPr>
          <a:xfrm>
            <a:off x="7800938" y="1643222"/>
            <a:ext cx="30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Données du web </a:t>
            </a:r>
            <a:r>
              <a:rPr lang="fr-FR" dirty="0" err="1"/>
              <a:t>semantiques</a:t>
            </a:r>
            <a:endParaRPr lang="fr-F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14642A-FFEA-4DBA-AA35-433FA6CDCB27}"/>
              </a:ext>
            </a:extLst>
          </p:cNvPr>
          <p:cNvSpPr txBox="1"/>
          <p:nvPr/>
        </p:nvSpPr>
        <p:spPr>
          <a:xfrm>
            <a:off x="1346281" y="2660330"/>
            <a:ext cx="21756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-    très peu formatée</a:t>
            </a:r>
          </a:p>
          <a:p>
            <a:pPr marL="285750" indent="-285750">
              <a:buFontTx/>
              <a:buChar char="-"/>
            </a:pPr>
            <a:r>
              <a:rPr lang="fr-FR" dirty="0"/>
              <a:t>souvent textuelle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A4F606-D4A9-4F1D-A77F-BF44F8CF11A1}"/>
              </a:ext>
            </a:extLst>
          </p:cNvPr>
          <p:cNvSpPr txBox="1"/>
          <p:nvPr/>
        </p:nvSpPr>
        <p:spPr>
          <a:xfrm>
            <a:off x="5403782" y="2660330"/>
            <a:ext cx="1013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Formaté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95EA55-4A86-43C9-8656-C838DA26CB89}"/>
              </a:ext>
            </a:extLst>
          </p:cNvPr>
          <p:cNvSpPr/>
          <p:nvPr/>
        </p:nvSpPr>
        <p:spPr>
          <a:xfrm>
            <a:off x="938332" y="3249000"/>
            <a:ext cx="3155079" cy="128049"/>
          </a:xfrm>
          <a:prstGeom prst="rect">
            <a:avLst/>
          </a:prstGeom>
          <a:solidFill>
            <a:schemeClr val="tx2">
              <a:lumMod val="40000"/>
              <a:lumOff val="60000"/>
              <a:alpha val="7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0DD5E32-6973-434F-BDEC-BA7DBD1479F6}"/>
              </a:ext>
            </a:extLst>
          </p:cNvPr>
          <p:cNvSpPr/>
          <p:nvPr/>
        </p:nvSpPr>
        <p:spPr>
          <a:xfrm>
            <a:off x="4431517" y="3245697"/>
            <a:ext cx="3155079" cy="128049"/>
          </a:xfrm>
          <a:prstGeom prst="rect">
            <a:avLst/>
          </a:prstGeom>
          <a:solidFill>
            <a:schemeClr val="tx2">
              <a:lumMod val="40000"/>
              <a:lumOff val="60000"/>
              <a:alpha val="7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D85166-C328-4E91-8BC5-8BBA12B68ADA}"/>
              </a:ext>
            </a:extLst>
          </p:cNvPr>
          <p:cNvSpPr txBox="1"/>
          <p:nvPr/>
        </p:nvSpPr>
        <p:spPr>
          <a:xfrm>
            <a:off x="8546317" y="2668597"/>
            <a:ext cx="1997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Formaté + vérifiée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A1B02E3-F6FD-4C13-82CF-A0DF3DA41D9E}"/>
              </a:ext>
            </a:extLst>
          </p:cNvPr>
          <p:cNvSpPr/>
          <p:nvPr/>
        </p:nvSpPr>
        <p:spPr>
          <a:xfrm>
            <a:off x="7852463" y="3250503"/>
            <a:ext cx="3155079" cy="128049"/>
          </a:xfrm>
          <a:prstGeom prst="rect">
            <a:avLst/>
          </a:prstGeom>
          <a:solidFill>
            <a:schemeClr val="tx2">
              <a:lumMod val="40000"/>
              <a:lumOff val="60000"/>
              <a:alpha val="7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992B18-22F4-4514-82BF-4BF7C5FDB6D8}"/>
              </a:ext>
            </a:extLst>
          </p:cNvPr>
          <p:cNvSpPr/>
          <p:nvPr/>
        </p:nvSpPr>
        <p:spPr>
          <a:xfrm>
            <a:off x="4921132" y="3528867"/>
            <a:ext cx="22757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Profil auteur </a:t>
            </a:r>
          </a:p>
          <a:p>
            <a:pPr marL="285750" indent="-285750">
              <a:buFontTx/>
              <a:buChar char="-"/>
            </a:pPr>
            <a:r>
              <a:rPr lang="fr-FR" dirty="0"/>
              <a:t>Production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Evenement</a:t>
            </a:r>
            <a:r>
              <a:rPr lang="fr-FR" dirty="0"/>
              <a:t> + liens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74F0150-B73B-4924-8902-20AE5C9A1A26}"/>
              </a:ext>
            </a:extLst>
          </p:cNvPr>
          <p:cNvSpPr/>
          <p:nvPr/>
        </p:nvSpPr>
        <p:spPr>
          <a:xfrm>
            <a:off x="8430517" y="3513298"/>
            <a:ext cx="22757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Profil auteur </a:t>
            </a:r>
          </a:p>
          <a:p>
            <a:pPr marL="285750" indent="-285750">
              <a:buFontTx/>
              <a:buChar char="-"/>
            </a:pPr>
            <a:r>
              <a:rPr lang="fr-FR" dirty="0"/>
              <a:t>Bibliographie</a:t>
            </a:r>
          </a:p>
          <a:p>
            <a:pPr marL="285750" indent="-285750">
              <a:buFontTx/>
              <a:buChar char="-"/>
            </a:pPr>
            <a:r>
              <a:rPr lang="fr-FR" dirty="0"/>
              <a:t>Liens sémantiques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81F7B0-88D7-4BBB-BD9F-95BED04EEA41}"/>
              </a:ext>
            </a:extLst>
          </p:cNvPr>
          <p:cNvSpPr/>
          <p:nvPr/>
        </p:nvSpPr>
        <p:spPr>
          <a:xfrm>
            <a:off x="1360423" y="3201070"/>
            <a:ext cx="26513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Profil auteur </a:t>
            </a:r>
          </a:p>
          <a:p>
            <a:pPr marL="285750" indent="-285750">
              <a:buFontTx/>
              <a:buChar char="-"/>
            </a:pPr>
            <a:r>
              <a:rPr lang="fr-FR" dirty="0"/>
              <a:t>Bibliographie</a:t>
            </a:r>
          </a:p>
          <a:p>
            <a:pPr marL="285750" indent="-285750">
              <a:buFontTx/>
              <a:buChar char="-"/>
            </a:pPr>
            <a:r>
              <a:rPr lang="fr-FR" dirty="0"/>
              <a:t>Références web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8628DD-43AD-4A8C-890A-ACC18A4E8225}"/>
              </a:ext>
            </a:extLst>
          </p:cNvPr>
          <p:cNvSpPr/>
          <p:nvPr/>
        </p:nvSpPr>
        <p:spPr>
          <a:xfrm>
            <a:off x="1328298" y="5322945"/>
            <a:ext cx="25229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Garant « amateur »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815F1E1-599B-4B44-B0F7-43EA274E289F}"/>
              </a:ext>
            </a:extLst>
          </p:cNvPr>
          <p:cNvSpPr/>
          <p:nvPr/>
        </p:nvSpPr>
        <p:spPr>
          <a:xfrm>
            <a:off x="4682569" y="5334538"/>
            <a:ext cx="27338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L’auteur et son réseaux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FEB666-8E24-4DF1-9D89-84053F72643F}"/>
              </a:ext>
            </a:extLst>
          </p:cNvPr>
          <p:cNvSpPr/>
          <p:nvPr/>
        </p:nvSpPr>
        <p:spPr>
          <a:xfrm>
            <a:off x="8012746" y="5313924"/>
            <a:ext cx="27338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Garant « experts »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6EBF92F-F8F9-42B9-ABC3-6E89BF0BB356}"/>
              </a:ext>
            </a:extLst>
          </p:cNvPr>
          <p:cNvSpPr/>
          <p:nvPr/>
        </p:nvSpPr>
        <p:spPr>
          <a:xfrm>
            <a:off x="886807" y="5109613"/>
            <a:ext cx="3155079" cy="128049"/>
          </a:xfrm>
          <a:prstGeom prst="rect">
            <a:avLst/>
          </a:prstGeom>
          <a:solidFill>
            <a:schemeClr val="tx2">
              <a:lumMod val="40000"/>
              <a:lumOff val="60000"/>
              <a:alpha val="7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F1AE76C-D18B-49DA-8E20-E549F793187C}"/>
              </a:ext>
            </a:extLst>
          </p:cNvPr>
          <p:cNvSpPr/>
          <p:nvPr/>
        </p:nvSpPr>
        <p:spPr>
          <a:xfrm>
            <a:off x="4379992" y="5106310"/>
            <a:ext cx="3155079" cy="128049"/>
          </a:xfrm>
          <a:prstGeom prst="rect">
            <a:avLst/>
          </a:prstGeom>
          <a:solidFill>
            <a:schemeClr val="tx2">
              <a:lumMod val="40000"/>
              <a:lumOff val="60000"/>
              <a:alpha val="7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98C5D0E-1E0C-4C36-98AC-A776A6594C35}"/>
              </a:ext>
            </a:extLst>
          </p:cNvPr>
          <p:cNvSpPr/>
          <p:nvPr/>
        </p:nvSpPr>
        <p:spPr>
          <a:xfrm>
            <a:off x="7800938" y="5111116"/>
            <a:ext cx="3155079" cy="128049"/>
          </a:xfrm>
          <a:prstGeom prst="rect">
            <a:avLst/>
          </a:prstGeom>
          <a:solidFill>
            <a:schemeClr val="tx2">
              <a:lumMod val="40000"/>
              <a:lumOff val="60000"/>
              <a:alpha val="7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034CF44-3A53-45C9-BDD2-F10719BED0A4}"/>
              </a:ext>
            </a:extLst>
          </p:cNvPr>
          <p:cNvSpPr/>
          <p:nvPr/>
        </p:nvSpPr>
        <p:spPr>
          <a:xfrm>
            <a:off x="912921" y="5743635"/>
            <a:ext cx="3155079" cy="128049"/>
          </a:xfrm>
          <a:prstGeom prst="rect">
            <a:avLst/>
          </a:prstGeom>
          <a:solidFill>
            <a:schemeClr val="tx2">
              <a:lumMod val="40000"/>
              <a:lumOff val="60000"/>
              <a:alpha val="7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D37A9CB-5953-4BE0-8AFF-DDA3D47F3FF9}"/>
              </a:ext>
            </a:extLst>
          </p:cNvPr>
          <p:cNvSpPr/>
          <p:nvPr/>
        </p:nvSpPr>
        <p:spPr>
          <a:xfrm>
            <a:off x="4406106" y="5740332"/>
            <a:ext cx="3155079" cy="128049"/>
          </a:xfrm>
          <a:prstGeom prst="rect">
            <a:avLst/>
          </a:prstGeom>
          <a:solidFill>
            <a:schemeClr val="tx2">
              <a:lumMod val="40000"/>
              <a:lumOff val="60000"/>
              <a:alpha val="7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5D0B4CF-2AE9-4237-923D-3D1A4F1F9B54}"/>
              </a:ext>
            </a:extLst>
          </p:cNvPr>
          <p:cNvSpPr/>
          <p:nvPr/>
        </p:nvSpPr>
        <p:spPr>
          <a:xfrm>
            <a:off x="7827052" y="5745138"/>
            <a:ext cx="3155079" cy="128049"/>
          </a:xfrm>
          <a:prstGeom prst="rect">
            <a:avLst/>
          </a:prstGeom>
          <a:solidFill>
            <a:schemeClr val="tx2">
              <a:lumMod val="40000"/>
              <a:lumOff val="60000"/>
              <a:alpha val="7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C780912-79BC-4970-A746-BF99065CA95C}"/>
              </a:ext>
            </a:extLst>
          </p:cNvPr>
          <p:cNvSpPr/>
          <p:nvPr/>
        </p:nvSpPr>
        <p:spPr>
          <a:xfrm>
            <a:off x="891452" y="4456278"/>
            <a:ext cx="3155079" cy="128049"/>
          </a:xfrm>
          <a:prstGeom prst="rect">
            <a:avLst/>
          </a:prstGeom>
          <a:solidFill>
            <a:schemeClr val="tx2">
              <a:lumMod val="40000"/>
              <a:lumOff val="60000"/>
              <a:alpha val="7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4762698-6FBE-431C-A551-EC0526D27258}"/>
              </a:ext>
            </a:extLst>
          </p:cNvPr>
          <p:cNvSpPr/>
          <p:nvPr/>
        </p:nvSpPr>
        <p:spPr>
          <a:xfrm>
            <a:off x="4384637" y="4452975"/>
            <a:ext cx="3155079" cy="128049"/>
          </a:xfrm>
          <a:prstGeom prst="rect">
            <a:avLst/>
          </a:prstGeom>
          <a:solidFill>
            <a:schemeClr val="tx2">
              <a:lumMod val="40000"/>
              <a:lumOff val="60000"/>
              <a:alpha val="7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0B790B5-CBE1-42B6-8F62-E2119091BF5E}"/>
              </a:ext>
            </a:extLst>
          </p:cNvPr>
          <p:cNvSpPr/>
          <p:nvPr/>
        </p:nvSpPr>
        <p:spPr>
          <a:xfrm>
            <a:off x="7805583" y="4457781"/>
            <a:ext cx="3155079" cy="128049"/>
          </a:xfrm>
          <a:prstGeom prst="rect">
            <a:avLst/>
          </a:prstGeom>
          <a:solidFill>
            <a:schemeClr val="tx2">
              <a:lumMod val="40000"/>
              <a:lumOff val="60000"/>
              <a:alpha val="7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2D8FD9B-74FE-4D62-9360-CA67EDB7CEED}"/>
              </a:ext>
            </a:extLst>
          </p:cNvPr>
          <p:cNvSpPr/>
          <p:nvPr/>
        </p:nvSpPr>
        <p:spPr>
          <a:xfrm>
            <a:off x="1323028" y="4620737"/>
            <a:ext cx="27449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Moteur de recherche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CC63C3C-2E0F-4B33-B35E-C1790761E175}"/>
              </a:ext>
            </a:extLst>
          </p:cNvPr>
          <p:cNvSpPr/>
          <p:nvPr/>
        </p:nvSpPr>
        <p:spPr>
          <a:xfrm>
            <a:off x="4682569" y="4626606"/>
            <a:ext cx="27449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API + M.R.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DDCD274-817D-4303-A7B9-577ABFF55ACD}"/>
              </a:ext>
            </a:extLst>
          </p:cNvPr>
          <p:cNvSpPr/>
          <p:nvPr/>
        </p:nvSpPr>
        <p:spPr>
          <a:xfrm>
            <a:off x="8359193" y="4632369"/>
            <a:ext cx="27449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API + M.R.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2E9F952-D917-49E8-9EDD-16D1308BE8CA}"/>
              </a:ext>
            </a:extLst>
          </p:cNvPr>
          <p:cNvSpPr txBox="1"/>
          <p:nvPr/>
        </p:nvSpPr>
        <p:spPr>
          <a:xfrm>
            <a:off x="3533884" y="2720867"/>
            <a:ext cx="5444183" cy="1754326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≠ formats</a:t>
            </a:r>
          </a:p>
          <a:p>
            <a:r>
              <a:rPr lang="fr-FR" dirty="0">
                <a:solidFill>
                  <a:schemeClr val="bg1"/>
                </a:solidFill>
              </a:rPr>
              <a:t>≠ manières d’</a:t>
            </a:r>
            <a:r>
              <a:rPr lang="fr-FR" dirty="0" err="1">
                <a:solidFill>
                  <a:schemeClr val="bg1"/>
                </a:solidFill>
              </a:rPr>
              <a:t>acceder</a:t>
            </a:r>
            <a:r>
              <a:rPr lang="fr-FR" dirty="0">
                <a:solidFill>
                  <a:schemeClr val="bg1"/>
                </a:solidFill>
              </a:rPr>
              <a:t> à l’information (API, </a:t>
            </a:r>
            <a:r>
              <a:rPr lang="fr-FR" dirty="0" err="1">
                <a:solidFill>
                  <a:schemeClr val="bg1"/>
                </a:solidFill>
              </a:rPr>
              <a:t>scrapping</a:t>
            </a:r>
            <a:r>
              <a:rPr lang="fr-FR" dirty="0">
                <a:solidFill>
                  <a:schemeClr val="bg1"/>
                </a:solidFill>
              </a:rPr>
              <a:t>)</a:t>
            </a:r>
          </a:p>
          <a:p>
            <a:r>
              <a:rPr lang="fr-FR" dirty="0">
                <a:solidFill>
                  <a:schemeClr val="bg1"/>
                </a:solidFill>
              </a:rPr>
              <a:t>≠ manière de </a:t>
            </a:r>
            <a:r>
              <a:rPr lang="fr-FR" dirty="0" err="1">
                <a:solidFill>
                  <a:schemeClr val="bg1"/>
                </a:solidFill>
              </a:rPr>
              <a:t>requeter</a:t>
            </a:r>
            <a:r>
              <a:rPr lang="fr-FR" dirty="0">
                <a:solidFill>
                  <a:schemeClr val="bg1"/>
                </a:solidFill>
              </a:rPr>
              <a:t> (SPARQL, requête générique)</a:t>
            </a:r>
          </a:p>
          <a:p>
            <a:r>
              <a:rPr lang="fr-FR" dirty="0">
                <a:solidFill>
                  <a:schemeClr val="bg1"/>
                </a:solidFill>
              </a:rPr>
              <a:t>≠ point de vues éditoriaux</a:t>
            </a:r>
          </a:p>
          <a:p>
            <a:r>
              <a:rPr lang="fr-FR" dirty="0">
                <a:solidFill>
                  <a:schemeClr val="bg1"/>
                </a:solidFill>
              </a:rPr>
              <a:t>≠ qualités de normalisation</a:t>
            </a:r>
          </a:p>
          <a:p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460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4935"/>
          </a:xfrm>
        </p:spPr>
        <p:txBody>
          <a:bodyPr/>
          <a:lstStyle/>
          <a:p>
            <a:r>
              <a:rPr lang="fr-FR" dirty="0"/>
              <a:t>Informations obtenues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7D3BE-4BEA-40DA-903D-EF30B8F50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FF1D8-003F-4E2E-A5BE-6B5B40E7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BAD19A9-C77F-4A12-AE3E-A30072193DC8}"/>
              </a:ext>
            </a:extLst>
          </p:cNvPr>
          <p:cNvSpPr/>
          <p:nvPr/>
        </p:nvSpPr>
        <p:spPr>
          <a:xfrm>
            <a:off x="2718580" y="3622481"/>
            <a:ext cx="2808514" cy="27338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SPLA</a:t>
            </a:r>
          </a:p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(193)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CA3B6C2-77B2-484B-806E-06A9AAF93E6C}"/>
              </a:ext>
            </a:extLst>
          </p:cNvPr>
          <p:cNvSpPr/>
          <p:nvPr/>
        </p:nvSpPr>
        <p:spPr>
          <a:xfrm>
            <a:off x="693060" y="1205924"/>
            <a:ext cx="3344247" cy="32769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RDF</a:t>
            </a:r>
          </a:p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(240)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F953A24-BB02-43E2-A8A8-9092744B375B}"/>
              </a:ext>
            </a:extLst>
          </p:cNvPr>
          <p:cNvSpPr/>
          <p:nvPr/>
        </p:nvSpPr>
        <p:spPr>
          <a:xfrm>
            <a:off x="1261255" y="3088935"/>
            <a:ext cx="1456353" cy="13669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EXCEL</a:t>
            </a:r>
          </a:p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(31)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70B003B-C970-48D9-9B92-295020C5C88F}"/>
              </a:ext>
            </a:extLst>
          </p:cNvPr>
          <p:cNvSpPr/>
          <p:nvPr/>
        </p:nvSpPr>
        <p:spPr>
          <a:xfrm>
            <a:off x="3545728" y="1562059"/>
            <a:ext cx="3344247" cy="32769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ILE EN ILE</a:t>
            </a:r>
          </a:p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(139)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EADB621-1C73-4C19-AFC2-95EB0327B6D0}"/>
              </a:ext>
            </a:extLst>
          </p:cNvPr>
          <p:cNvSpPr txBox="1"/>
          <p:nvPr/>
        </p:nvSpPr>
        <p:spPr>
          <a:xfrm>
            <a:off x="3488703" y="3566198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(1)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C30F7B-B285-423C-8FB0-9AE1E24228C8}"/>
              </a:ext>
            </a:extLst>
          </p:cNvPr>
          <p:cNvSpPr txBox="1"/>
          <p:nvPr/>
        </p:nvSpPr>
        <p:spPr>
          <a:xfrm>
            <a:off x="4475498" y="4021967"/>
            <a:ext cx="524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(69)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64787EE-9C7D-4BC7-81EE-9BD73BB5A1B7}"/>
              </a:ext>
            </a:extLst>
          </p:cNvPr>
          <p:cNvSpPr/>
          <p:nvPr/>
        </p:nvSpPr>
        <p:spPr>
          <a:xfrm>
            <a:off x="2179543" y="1359134"/>
            <a:ext cx="1456353" cy="13669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ysClr val="windowText" lastClr="000000"/>
                </a:solidFill>
              </a:rPr>
              <a:t>Inexploité</a:t>
            </a:r>
          </a:p>
          <a:p>
            <a:pPr algn="ctr"/>
            <a:r>
              <a:rPr lang="fr-FR" sz="1400" dirty="0">
                <a:solidFill>
                  <a:sysClr val="windowText" lastClr="000000"/>
                </a:solidFill>
              </a:rPr>
              <a:t>(10)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5FF269A-7C16-49D1-9522-99D63B015F8A}"/>
              </a:ext>
            </a:extLst>
          </p:cNvPr>
          <p:cNvSpPr txBox="1"/>
          <p:nvPr/>
        </p:nvSpPr>
        <p:spPr>
          <a:xfrm>
            <a:off x="7364536" y="2978542"/>
            <a:ext cx="45802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Meta-auteurs Excel: 31 auteurs/</a:t>
            </a:r>
          </a:p>
          <a:p>
            <a:r>
              <a:rPr lang="fr-FR" dirty="0"/>
              <a:t>17 </a:t>
            </a:r>
            <a:r>
              <a:rPr lang="fr-FR" dirty="0" err="1"/>
              <a:t>viaf</a:t>
            </a:r>
            <a:r>
              <a:rPr lang="fr-FR" dirty="0"/>
              <a:t> / 14 BNF</a:t>
            </a:r>
          </a:p>
          <a:p>
            <a:r>
              <a:rPr lang="fr-FR" dirty="0"/>
              <a:t>Meta-final : 274 auteurs</a:t>
            </a:r>
          </a:p>
          <a:p>
            <a:r>
              <a:rPr lang="fr-FR" dirty="0"/>
              <a:t>74 </a:t>
            </a:r>
            <a:r>
              <a:rPr lang="fr-FR" dirty="0" err="1"/>
              <a:t>viaf</a:t>
            </a:r>
            <a:r>
              <a:rPr lang="fr-FR" dirty="0"/>
              <a:t> / 86 BNF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9757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4935"/>
          </a:xfrm>
        </p:spPr>
        <p:txBody>
          <a:bodyPr>
            <a:normAutofit/>
          </a:bodyPr>
          <a:lstStyle/>
          <a:p>
            <a:r>
              <a:rPr lang="fr-FR" dirty="0"/>
              <a:t>Cependant…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7D3BE-4BEA-40DA-903D-EF30B8F50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FF1D8-003F-4E2E-A5BE-6B5B40E7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9B8B44A-5C93-494B-AEF0-5651FB1F3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258" y="1825625"/>
            <a:ext cx="10515600" cy="1959794"/>
          </a:xfrm>
        </p:spPr>
        <p:txBody>
          <a:bodyPr>
            <a:normAutofit/>
          </a:bodyPr>
          <a:lstStyle/>
          <a:p>
            <a:r>
              <a:rPr lang="fr-FR" sz="2000" dirty="0"/>
              <a:t>Une littérature en train de se faire, peu normalisée…</a:t>
            </a:r>
          </a:p>
          <a:p>
            <a:r>
              <a:rPr lang="fr-FR" sz="2000" dirty="0"/>
              <a:t>Un « crawl » est un flot de données qui risque sans indexation de ne pas permettre d’analyses</a:t>
            </a:r>
          </a:p>
          <a:p>
            <a:r>
              <a:rPr lang="fr-FR" sz="2000" dirty="0"/>
              <a:t>Une multitude de canaux, une multitude de discours…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B9AE10-C5ED-4C28-8496-4B8E82D8D73E}"/>
              </a:ext>
            </a:extLst>
          </p:cNvPr>
          <p:cNvSpPr txBox="1"/>
          <p:nvPr/>
        </p:nvSpPr>
        <p:spPr>
          <a:xfrm>
            <a:off x="4542804" y="3244329"/>
            <a:ext cx="6439327" cy="369332"/>
          </a:xfrm>
          <a:prstGeom prst="rect">
            <a:avLst/>
          </a:prstGeom>
          <a:solidFill>
            <a:srgbClr val="44546A"/>
          </a:solidFill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Machiner une variétés de textes… pour induire des informations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DC3BA2-922B-497D-9D74-2F5CC795455C}"/>
              </a:ext>
            </a:extLst>
          </p:cNvPr>
          <p:cNvSpPr txBox="1"/>
          <p:nvPr/>
        </p:nvSpPr>
        <p:spPr>
          <a:xfrm>
            <a:off x="445171" y="3903406"/>
            <a:ext cx="60817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Que peux apporter le Traitement Automatique du Langage ?</a:t>
            </a:r>
          </a:p>
          <a:p>
            <a:r>
              <a:rPr lang="fr-FR" dirty="0"/>
              <a:t>-Repérage d’entités nommées : lieux, </a:t>
            </a:r>
          </a:p>
          <a:p>
            <a:r>
              <a:rPr lang="fr-FR" dirty="0"/>
              <a:t>-Exploration contextuelle : (date de naissance, date de mort)</a:t>
            </a:r>
          </a:p>
        </p:txBody>
      </p:sp>
    </p:spTree>
    <p:extLst>
      <p:ext uri="{BB962C8B-B14F-4D97-AF65-F5344CB8AC3E}">
        <p14:creationId xmlns:p14="http://schemas.microsoft.com/office/powerpoint/2010/main" val="77810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60C05-D581-470E-811E-8AE1D6D1B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310" y="365125"/>
            <a:ext cx="11137490" cy="1325563"/>
          </a:xfrm>
        </p:spPr>
        <p:txBody>
          <a:bodyPr/>
          <a:lstStyle/>
          <a:p>
            <a:r>
              <a:rPr lang="fr-FR" dirty="0"/>
              <a:t>Noms de lieux, noms de personnes…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0CAF2-E8BF-4DC7-A964-65733E856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864" y="1419120"/>
            <a:ext cx="10016613" cy="6521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Utiliser des systèmes « entrainés » pour en détecter d’autres: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F84E1-786A-4F95-82B2-0307A09AC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3F9C9-D62A-4F2B-8916-427BD0F79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A2111B-6FD7-4F07-BDCF-AF85C628BA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CAAB409-284B-4839-A2F9-B3F4F9EDF0FA}"/>
              </a:ext>
            </a:extLst>
          </p:cNvPr>
          <p:cNvSpPr/>
          <p:nvPr/>
        </p:nvSpPr>
        <p:spPr>
          <a:xfrm>
            <a:off x="513576" y="2071226"/>
            <a:ext cx="4906297" cy="428512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D2DFDA-8B57-4D17-946E-EE6D8736356E}"/>
              </a:ext>
            </a:extLst>
          </p:cNvPr>
          <p:cNvSpPr/>
          <p:nvPr/>
        </p:nvSpPr>
        <p:spPr>
          <a:xfrm>
            <a:off x="-181645" y="2773599"/>
            <a:ext cx="578086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bg1"/>
                </a:solidFill>
                <a:highlight>
                  <a:srgbClr val="C00000"/>
                </a:highlight>
              </a:rPr>
              <a:t>Bonel</a:t>
            </a:r>
            <a:r>
              <a:rPr lang="fr-FR" dirty="0">
                <a:solidFill>
                  <a:schemeClr val="bg1"/>
                </a:solidFill>
                <a:highlight>
                  <a:srgbClr val="C00000"/>
                </a:highlight>
              </a:rPr>
              <a:t> Auguste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né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à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Port-au-Prince</a:t>
            </a:r>
            <a:r>
              <a:rPr lang="fr-FR" dirty="0"/>
              <a:t>,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Haïti</a:t>
            </a:r>
            <a:r>
              <a:rPr lang="fr-FR" dirty="0"/>
              <a:t>, 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le 6 mars1973, </a:t>
            </a:r>
            <a:r>
              <a:rPr lang="fr-FR" dirty="0"/>
              <a:t>est poète, bibliothécaire et animateur culturel. Il a étudié la linguistique à </a:t>
            </a:r>
            <a:r>
              <a:rPr lang="fr-FR" dirty="0">
                <a:solidFill>
                  <a:schemeClr val="bg1"/>
                </a:solidFill>
                <a:highlight>
                  <a:srgbClr val="00FFFF"/>
                </a:highlight>
              </a:rPr>
              <a:t>l’Université d’État d’ Haïti </a:t>
            </a:r>
            <a:r>
              <a:rPr lang="fr-FR" dirty="0"/>
              <a:t>et a reçu une formation en histoire de l’art à l’Institut français d’ Haïti. Fondateur de l’atelier de poésie «</a:t>
            </a:r>
            <a:r>
              <a:rPr lang="fr-FR" dirty="0">
                <a:solidFill>
                  <a:schemeClr val="bg1"/>
                </a:solidFill>
                <a:highlight>
                  <a:srgbClr val="000080"/>
                </a:highlight>
              </a:rPr>
              <a:t> Dimanche en poésie </a:t>
            </a:r>
            <a:r>
              <a:rPr lang="fr-FR" dirty="0"/>
              <a:t>» à la bibliothèque Étoile filante, et animateur des « </a:t>
            </a:r>
            <a:r>
              <a:rPr lang="fr-FR" dirty="0">
                <a:solidFill>
                  <a:schemeClr val="bg1"/>
                </a:solidFill>
                <a:highlight>
                  <a:srgbClr val="000080"/>
                </a:highlight>
              </a:rPr>
              <a:t>Vendredis littéraires</a:t>
            </a:r>
            <a:r>
              <a:rPr lang="fr-FR" dirty="0"/>
              <a:t> » de </a:t>
            </a:r>
            <a:r>
              <a:rPr lang="fr-FR" dirty="0">
                <a:solidFill>
                  <a:schemeClr val="bg1"/>
                </a:solidFill>
                <a:highlight>
                  <a:srgbClr val="C00000"/>
                </a:highlight>
              </a:rPr>
              <a:t>l’université Caraïbe</a:t>
            </a:r>
            <a:r>
              <a:rPr lang="fr-FR" dirty="0"/>
              <a:t>, il écrit en français et en créole.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ED0AAE-9DDD-4ACA-A06A-1475EF80F318}"/>
              </a:ext>
            </a:extLst>
          </p:cNvPr>
          <p:cNvSpPr/>
          <p:nvPr/>
        </p:nvSpPr>
        <p:spPr>
          <a:xfrm>
            <a:off x="5497476" y="3362634"/>
            <a:ext cx="4906297" cy="169114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Né en Haïti en 1994, </a:t>
            </a:r>
            <a:r>
              <a:rPr lang="fr-FR" dirty="0">
                <a:solidFill>
                  <a:srgbClr val="FFFFFF"/>
                </a:solidFill>
                <a:highlight>
                  <a:srgbClr val="00FFFF"/>
                </a:highlight>
              </a:rPr>
              <a:t>Jean D'Amérique  </a:t>
            </a:r>
            <a:r>
              <a:rPr lang="fr-FR" dirty="0">
                <a:solidFill>
                  <a:schemeClr val="tx1"/>
                </a:solidFill>
              </a:rPr>
              <a:t>est écrivain, auteur de Petite fleur du ghetto, recueil qui lui vaut une mention spéciale du </a:t>
            </a:r>
            <a:r>
              <a:rPr lang="fr-FR" dirty="0">
                <a:solidFill>
                  <a:srgbClr val="FFFFFF"/>
                </a:solidFill>
                <a:highlight>
                  <a:srgbClr val="00FFFF"/>
                </a:highlight>
              </a:rPr>
              <a:t>Prix René </a:t>
            </a:r>
          </a:p>
          <a:p>
            <a:r>
              <a:rPr lang="fr-FR" dirty="0">
                <a:solidFill>
                  <a:srgbClr val="FFFFFF"/>
                </a:solidFill>
                <a:highlight>
                  <a:srgbClr val="00FFFF"/>
                </a:highlight>
              </a:rPr>
              <a:t>Philoctète </a:t>
            </a:r>
            <a:r>
              <a:rPr lang="fr-FR" dirty="0">
                <a:solidFill>
                  <a:schemeClr val="tx1"/>
                </a:solidFill>
              </a:rPr>
              <a:t>2015 et une sélection au Prix Révélation de Poésie 2016 de la Société des Gens de Lettres.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45B544-9A76-4D80-813D-A7AD1E52A85F}"/>
              </a:ext>
            </a:extLst>
          </p:cNvPr>
          <p:cNvSpPr txBox="1"/>
          <p:nvPr/>
        </p:nvSpPr>
        <p:spPr>
          <a:xfrm>
            <a:off x="5473700" y="2742601"/>
            <a:ext cx="1407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Mais….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EC64E8-25CB-4C65-B4B1-FFF7E29EBD20}"/>
              </a:ext>
            </a:extLst>
          </p:cNvPr>
          <p:cNvSpPr txBox="1"/>
          <p:nvPr/>
        </p:nvSpPr>
        <p:spPr>
          <a:xfrm>
            <a:off x="5497476" y="5089066"/>
            <a:ext cx="545668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C00000"/>
                </a:solidFill>
              </a:rPr>
              <a:t>Beaucoup d’</a:t>
            </a:r>
            <a:r>
              <a:rPr lang="fr-FR" sz="2800" dirty="0" err="1">
                <a:solidFill>
                  <a:srgbClr val="C00000"/>
                </a:solidFill>
              </a:rPr>
              <a:t>ambuiguité</a:t>
            </a:r>
            <a:r>
              <a:rPr lang="fr-FR" sz="2800" dirty="0">
                <a:solidFill>
                  <a:srgbClr val="C00000"/>
                </a:solidFill>
              </a:rPr>
              <a:t>,</a:t>
            </a:r>
          </a:p>
          <a:p>
            <a:r>
              <a:rPr lang="fr-FR" sz="2800" dirty="0">
                <a:solidFill>
                  <a:srgbClr val="C00000"/>
                </a:solidFill>
              </a:rPr>
              <a:t>Demande d’être validée et</a:t>
            </a:r>
          </a:p>
          <a:p>
            <a:r>
              <a:rPr lang="fr-FR" sz="2800" dirty="0">
                <a:solidFill>
                  <a:srgbClr val="C00000"/>
                </a:solidFill>
              </a:rPr>
              <a:t>demande d’être mis en contexte….</a:t>
            </a:r>
          </a:p>
        </p:txBody>
      </p:sp>
    </p:spTree>
    <p:extLst>
      <p:ext uri="{BB962C8B-B14F-4D97-AF65-F5344CB8AC3E}">
        <p14:creationId xmlns:p14="http://schemas.microsoft.com/office/powerpoint/2010/main" val="1496064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60C05-D581-470E-811E-8AE1D6D1B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310" y="365125"/>
            <a:ext cx="11137490" cy="1325563"/>
          </a:xfrm>
        </p:spPr>
        <p:txBody>
          <a:bodyPr/>
          <a:lstStyle/>
          <a:p>
            <a:r>
              <a:rPr lang="fr-FR" dirty="0"/>
              <a:t>Une mise en </a:t>
            </a:r>
            <a:r>
              <a:rPr lang="fr-FR" dirty="0" err="1"/>
              <a:t>co-texte</a:t>
            </a:r>
            <a:r>
              <a:rPr lang="fr-FR" dirty="0"/>
              <a:t>… Exploration contextuelle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0CAF2-E8BF-4DC7-A964-65733E856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329" y="2055822"/>
            <a:ext cx="7772400" cy="346413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fr-FR" dirty="0"/>
              <a:t>Utiliser les structures récurrentes induite par le web pour en extraire des informations :</a:t>
            </a:r>
          </a:p>
          <a:p>
            <a:pPr marL="0" indent="0">
              <a:buNone/>
            </a:pPr>
            <a:endParaRPr lang="fr-FR" dirty="0"/>
          </a:p>
          <a:p>
            <a:pPr lvl="1"/>
            <a:r>
              <a:rPr lang="fr-FR" dirty="0">
                <a:solidFill>
                  <a:schemeClr val="bg1"/>
                </a:solidFill>
                <a:highlight>
                  <a:srgbClr val="C00000"/>
                </a:highlight>
              </a:rPr>
              <a:t>Cléante </a:t>
            </a:r>
            <a:r>
              <a:rPr lang="fr-FR" dirty="0" err="1">
                <a:solidFill>
                  <a:schemeClr val="bg1"/>
                </a:solidFill>
                <a:highlight>
                  <a:srgbClr val="C00000"/>
                </a:highlight>
              </a:rPr>
              <a:t>Desgraves</a:t>
            </a:r>
            <a:r>
              <a:rPr lang="fr-FR" dirty="0">
                <a:solidFill>
                  <a:schemeClr val="bg1"/>
                </a:solidFill>
                <a:highlight>
                  <a:srgbClr val="C00000"/>
                </a:highlight>
              </a:rPr>
              <a:t> </a:t>
            </a:r>
            <a:r>
              <a:rPr lang="fr-FR" dirty="0">
                <a:solidFill>
                  <a:schemeClr val="bg1"/>
                </a:solidFill>
                <a:highlight>
                  <a:srgbClr val="008080"/>
                </a:highlight>
              </a:rPr>
              <a:t>naît</a:t>
            </a:r>
            <a:r>
              <a:rPr lang="fr-FR" dirty="0"/>
              <a:t> </a:t>
            </a:r>
            <a:r>
              <a:rPr lang="fr-FR" dirty="0">
                <a:solidFill>
                  <a:schemeClr val="bg1"/>
                </a:solidFill>
                <a:highlight>
                  <a:srgbClr val="000000"/>
                </a:highlight>
              </a:rPr>
              <a:t>le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>
                <a:solidFill>
                  <a:schemeClr val="bg1"/>
                </a:solidFill>
                <a:highlight>
                  <a:srgbClr val="800080"/>
                </a:highlight>
              </a:rPr>
              <a:t>13 janvier 1891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à</a:t>
            </a:r>
            <a:r>
              <a:rPr lang="fr-FR" dirty="0"/>
              <a:t>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Port-au-Prince</a:t>
            </a:r>
            <a:r>
              <a:rPr lang="fr-FR" dirty="0"/>
              <a:t> (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Haïti</a:t>
            </a:r>
            <a:r>
              <a:rPr lang="fr-FR" dirty="0"/>
              <a:t>) d’une mère américaine, née Alice Cunningham, et d’un père haïtien, Hector </a:t>
            </a:r>
            <a:r>
              <a:rPr lang="fr-FR" dirty="0" err="1"/>
              <a:t>Desgraves</a:t>
            </a:r>
            <a:r>
              <a:rPr lang="fr-FR" dirty="0"/>
              <a:t>, qui était pharmacien et également pianiste. </a:t>
            </a:r>
          </a:p>
          <a:p>
            <a:pPr lvl="1"/>
            <a:r>
              <a:rPr lang="fr-FR" dirty="0" err="1">
                <a:solidFill>
                  <a:schemeClr val="bg1"/>
                </a:solidFill>
                <a:highlight>
                  <a:srgbClr val="C00000"/>
                </a:highlight>
              </a:rPr>
              <a:t>Bonel</a:t>
            </a:r>
            <a:r>
              <a:rPr lang="fr-FR" dirty="0">
                <a:solidFill>
                  <a:schemeClr val="bg1"/>
                </a:solidFill>
                <a:highlight>
                  <a:srgbClr val="C00000"/>
                </a:highlight>
              </a:rPr>
              <a:t> Auguste</a:t>
            </a:r>
            <a:r>
              <a:rPr lang="fr-FR" dirty="0"/>
              <a:t>, </a:t>
            </a:r>
            <a:r>
              <a:rPr lang="fr-FR" dirty="0">
                <a:solidFill>
                  <a:schemeClr val="bg1"/>
                </a:solidFill>
                <a:highlight>
                  <a:srgbClr val="008080"/>
                </a:highlight>
              </a:rPr>
              <a:t>né</a:t>
            </a:r>
            <a:r>
              <a:rPr lang="fr-FR" dirty="0"/>
              <a:t>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à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Port-au-Prince</a:t>
            </a:r>
            <a:r>
              <a:rPr lang="fr-FR" dirty="0"/>
              <a:t>,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Haïti</a:t>
            </a:r>
            <a:r>
              <a:rPr lang="fr-FR" dirty="0"/>
              <a:t>, </a:t>
            </a:r>
            <a:r>
              <a:rPr lang="fr-FR" dirty="0">
                <a:solidFill>
                  <a:schemeClr val="bg1"/>
                </a:solidFill>
                <a:highlight>
                  <a:srgbClr val="000000"/>
                </a:highlight>
              </a:rPr>
              <a:t>le </a:t>
            </a:r>
            <a:r>
              <a:rPr lang="fr-FR" dirty="0">
                <a:solidFill>
                  <a:schemeClr val="bg1"/>
                </a:solidFill>
                <a:highlight>
                  <a:srgbClr val="800080"/>
                </a:highlight>
              </a:rPr>
              <a:t>6 mars1973</a:t>
            </a:r>
            <a:r>
              <a:rPr lang="fr-FR" dirty="0"/>
              <a:t>, est poète, bibliothécaire et animateur culturel. Il a étudié la linguistique à l’Université d’État d’ </a:t>
            </a:r>
            <a:r>
              <a:rPr lang="fr-FR" dirty="0" err="1"/>
              <a:t>Haïtiet</a:t>
            </a:r>
            <a:r>
              <a:rPr lang="fr-FR" dirty="0"/>
              <a:t> a reçu une formation en histoire de l’art à l’Institut français d’ Haïti. Fondateur de l’atelier de poésie « Dimanche en poésie » à la bibliothèque Étoile filante, et animateur des « Vendredis littéraires » de l’université Caraïbe, il écrit en français et en créole.</a:t>
            </a:r>
          </a:p>
          <a:p>
            <a:pPr marL="457200" lvl="1" indent="0">
              <a:buNone/>
            </a:pPr>
            <a:r>
              <a:rPr lang="fr-FR" dirty="0"/>
              <a:t>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F84E1-786A-4F95-82B2-0307A09AC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3F9C9-D62A-4F2B-8916-427BD0F79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A2111B-6FD7-4F07-BDCF-AF85C628BA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7F2DE8-A3B1-486B-93ED-43FFB6C4E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148" y="5284531"/>
            <a:ext cx="7339110" cy="93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44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CC06E-24BE-4A7B-B93E-1A2A5E005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13" y="365125"/>
            <a:ext cx="11166987" cy="1325563"/>
          </a:xfrm>
        </p:spPr>
        <p:txBody>
          <a:bodyPr/>
          <a:lstStyle/>
          <a:p>
            <a:r>
              <a:rPr lang="fr-FR" dirty="0"/>
              <a:t>Agréger et normaliser le tout ?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EDD9B5E4-6EC6-4592-A332-D415EEEE1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36C918-3ED6-406D-BB82-6F009D9ED296}"/>
              </a:ext>
            </a:extLst>
          </p:cNvPr>
          <p:cNvSpPr/>
          <p:nvPr/>
        </p:nvSpPr>
        <p:spPr>
          <a:xfrm>
            <a:off x="4572000" y="2566220"/>
            <a:ext cx="6410131" cy="2564631"/>
          </a:xfrm>
          <a:prstGeom prst="rect">
            <a:avLst/>
          </a:prstGeom>
          <a:solidFill>
            <a:srgbClr val="44546A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90F18F52-E2DD-4F72-9FCC-4C513935C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F72CCB2-92F3-49F0-95DF-DEB1EA3B03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7616F2-22F8-4553-887A-1588A750C572}"/>
              </a:ext>
            </a:extLst>
          </p:cNvPr>
          <p:cNvSpPr txBox="1"/>
          <p:nvPr/>
        </p:nvSpPr>
        <p:spPr>
          <a:xfrm>
            <a:off x="4736447" y="3673187"/>
            <a:ext cx="624568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Il permet l’annotation de document à même le contenu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Il est permet d’</a:t>
            </a:r>
            <a:r>
              <a:rPr lang="fr-FR" dirty="0" err="1"/>
              <a:t>acceder</a:t>
            </a:r>
            <a:r>
              <a:rPr lang="fr-FR" dirty="0"/>
              <a:t> à un écosystème orienté documents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L’importance du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36707D2-7997-4994-9106-2C4392CC6E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148" y="1943273"/>
            <a:ext cx="1477328" cy="147732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E197C16-7F1D-41DA-90C8-8350439D51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3273"/>
            <a:ext cx="5066891" cy="38001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1574D02-29B4-47B4-B01D-8B1C46CED809}"/>
              </a:ext>
            </a:extLst>
          </p:cNvPr>
          <p:cNvSpPr/>
          <p:nvPr/>
        </p:nvSpPr>
        <p:spPr>
          <a:xfrm>
            <a:off x="-325694" y="572005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i="1" dirty="0"/>
              <a:t>Schéma de la chaîne éditoriale (modèle du </a:t>
            </a:r>
            <a:r>
              <a:rPr lang="fr-FR" dirty="0"/>
              <a:t>Single Source </a:t>
            </a:r>
            <a:r>
              <a:rPr lang="fr-FR" dirty="0" err="1"/>
              <a:t>Publishing</a:t>
            </a:r>
            <a:r>
              <a:rPr lang="fr-FR" i="1" dirty="0"/>
              <a:t>)</a:t>
            </a:r>
            <a:endParaRPr lang="fr-F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65658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AA4269A4-80D7-404D-8CFE-84ECCFF69A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114" y="-9"/>
            <a:ext cx="4401771" cy="6356350"/>
          </a:xfrm>
          <a:prstGeom prst="rect">
            <a:avLst/>
          </a:prstGeom>
        </p:spPr>
      </p:pic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EDD9B5E4-6EC6-4592-A332-D415EEEE1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Inès Burri, Anaïs Chambat, Célian Ringwald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90F18F52-E2DD-4F72-9FCC-4C513935C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113E31D-E2AB-40D1-8B51-AFA5AFEF393A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F72CCB2-92F3-49F0-95DF-DEB1EA3B03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05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4D3DA09-C8C6-4372-A065-F7F8667C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763903"/>
            <a:ext cx="5488641" cy="2096523"/>
          </a:xfrm>
        </p:spPr>
        <p:txBody>
          <a:bodyPr anchor="b">
            <a:normAutofit fontScale="90000"/>
          </a:bodyPr>
          <a:lstStyle/>
          <a:p>
            <a:pPr algn="l"/>
            <a:br>
              <a:rPr lang="fr-FR" b="1" dirty="0"/>
            </a:br>
            <a:r>
              <a:rPr lang="en-US" dirty="0"/>
              <a:t>III. </a:t>
            </a:r>
            <a:r>
              <a:rPr lang="en-US" dirty="0" err="1"/>
              <a:t>Présentation</a:t>
            </a:r>
            <a:r>
              <a:rPr lang="en-US" dirty="0"/>
              <a:t> du </a:t>
            </a:r>
            <a:r>
              <a:rPr lang="en-US" dirty="0" err="1"/>
              <a:t>modèle</a:t>
            </a:r>
            <a:r>
              <a:rPr lang="en-US" dirty="0"/>
              <a:t> de </a:t>
            </a:r>
            <a:r>
              <a:rPr lang="en-US" dirty="0" err="1"/>
              <a:t>données</a:t>
            </a:r>
            <a:endParaRPr lang="fr-F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423BC0-9772-48AE-82C6-C75EACADE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" r="2072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33FFCB-EF1B-46B4-91CA-A3CA6CF0D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E87E09-339A-4CE8-8674-DDD55F804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965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B021A0-3168-49AB-BB74-1599F601CF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39" r="-1" b="2753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E4D3DA09-C8C6-4372-A065-F7F8667C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fr-FR" sz="2400" b="1" dirty="0">
                <a:latin typeface="Corbel" panose="020B0503020204020204" pitchFamily="34" charset="0"/>
              </a:rPr>
              <a:t>Ébauche de visualisation des productions littéraires francophones d’Haïti et retour d’expérience</a:t>
            </a:r>
            <a:endParaRPr lang="en-US" sz="2400" dirty="0">
              <a:solidFill>
                <a:srgbClr val="FFFFFF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13">
            <a:extLst>
              <a:ext uri="{FF2B5EF4-FFF2-40B4-BE49-F238E27FC236}">
                <a16:creationId xmlns:a16="http://schemas.microsoft.com/office/drawing/2014/main" id="{BFD5D0B5-E738-44DA-98BB-DFA89295DC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5379" y="1065862"/>
            <a:ext cx="6377049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000" b="1" dirty="0">
                <a:solidFill>
                  <a:srgbClr val="FFFFFF"/>
                </a:solidFill>
              </a:rPr>
              <a:t>I. Introduction</a:t>
            </a:r>
          </a:p>
          <a:p>
            <a:pPr algn="l"/>
            <a:r>
              <a:rPr lang="en-US" sz="2000" b="1" dirty="0">
                <a:solidFill>
                  <a:srgbClr val="FFFFFF"/>
                </a:solidFill>
              </a:rPr>
              <a:t>II. </a:t>
            </a:r>
            <a:r>
              <a:rPr lang="en-US" sz="2000" b="1" dirty="0" err="1">
                <a:solidFill>
                  <a:srgbClr val="FFFFFF"/>
                </a:solidFill>
              </a:rPr>
              <a:t>Cheminements</a:t>
            </a:r>
            <a:endParaRPr lang="en-US" sz="2000" dirty="0">
              <a:solidFill>
                <a:srgbClr val="FFFFFF"/>
              </a:solidFill>
            </a:endParaRPr>
          </a:p>
          <a:p>
            <a:pPr algn="l"/>
            <a:r>
              <a:rPr lang="en-US" sz="2000" b="1" dirty="0">
                <a:solidFill>
                  <a:srgbClr val="FFFFFF"/>
                </a:solidFill>
              </a:rPr>
              <a:t>III. </a:t>
            </a:r>
            <a:r>
              <a:rPr lang="en-US" sz="2000" b="1" dirty="0" err="1">
                <a:solidFill>
                  <a:srgbClr val="FFFFFF"/>
                </a:solidFill>
              </a:rPr>
              <a:t>Présentation</a:t>
            </a:r>
            <a:r>
              <a:rPr lang="en-US" sz="2000" b="1" dirty="0">
                <a:solidFill>
                  <a:srgbClr val="FFFFFF"/>
                </a:solidFill>
              </a:rPr>
              <a:t> du </a:t>
            </a:r>
            <a:r>
              <a:rPr lang="en-US" sz="2000" b="1" dirty="0" err="1">
                <a:solidFill>
                  <a:srgbClr val="FFFFFF"/>
                </a:solidFill>
              </a:rPr>
              <a:t>modèle</a:t>
            </a:r>
            <a:r>
              <a:rPr lang="en-US" sz="2000" b="1" dirty="0">
                <a:solidFill>
                  <a:srgbClr val="FFFFFF"/>
                </a:solidFill>
              </a:rPr>
              <a:t> de </a:t>
            </a:r>
            <a:r>
              <a:rPr lang="en-US" sz="2000" b="1" dirty="0" err="1">
                <a:solidFill>
                  <a:srgbClr val="FFFFFF"/>
                </a:solidFill>
              </a:rPr>
              <a:t>données</a:t>
            </a:r>
            <a:endParaRPr lang="en-US" sz="2000" b="1" dirty="0">
              <a:solidFill>
                <a:srgbClr val="FFFFFF"/>
              </a:solidFill>
            </a:endParaRPr>
          </a:p>
          <a:p>
            <a:pPr algn="l"/>
            <a:r>
              <a:rPr lang="en-US" sz="2000" b="1" dirty="0">
                <a:solidFill>
                  <a:srgbClr val="FFFFFF"/>
                </a:solidFill>
              </a:rPr>
              <a:t>III. </a:t>
            </a:r>
            <a:r>
              <a:rPr lang="en-US" sz="2000" b="1" dirty="0" err="1">
                <a:solidFill>
                  <a:srgbClr val="FFFFFF"/>
                </a:solidFill>
              </a:rPr>
              <a:t>Résultats</a:t>
            </a:r>
            <a:r>
              <a:rPr lang="en-US" sz="2000" b="1" dirty="0">
                <a:solidFill>
                  <a:srgbClr val="FFFFFF"/>
                </a:solidFill>
              </a:rPr>
              <a:t> &amp; Analyses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F86D9D98-9AED-4EB3-B274-7511E6788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0428" y="6356350"/>
            <a:ext cx="515215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Inès Burri, Anaïs Chambat, Célian Ringwald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D9F6895-6D91-49B3-A4FA-1FDA00026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356350"/>
            <a:ext cx="900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4FAB73BC-B049-4115-A692-8D63A059BFB8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1EAD40-0303-41D4-BD10-F5EC76A5404B}"/>
              </a:ext>
            </a:extLst>
          </p:cNvPr>
          <p:cNvSpPr/>
          <p:nvPr/>
        </p:nvSpPr>
        <p:spPr>
          <a:xfrm>
            <a:off x="0" y="705817"/>
            <a:ext cx="12192000" cy="8400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581158-669E-4A93-B19A-1F74FEF86FDF}"/>
              </a:ext>
            </a:extLst>
          </p:cNvPr>
          <p:cNvSpPr/>
          <p:nvPr/>
        </p:nvSpPr>
        <p:spPr>
          <a:xfrm>
            <a:off x="659569" y="726673"/>
            <a:ext cx="11042318" cy="76944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fr-FR" sz="4400" b="1" dirty="0">
                <a:solidFill>
                  <a:schemeClr val="bg1"/>
                </a:solidFill>
                <a:latin typeface="+mj-lt"/>
              </a:rPr>
              <a:t>Cartographie du Web littéraire francophone</a:t>
            </a:r>
          </a:p>
        </p:txBody>
      </p:sp>
    </p:spTree>
    <p:extLst>
      <p:ext uri="{BB962C8B-B14F-4D97-AF65-F5344CB8AC3E}">
        <p14:creationId xmlns:p14="http://schemas.microsoft.com/office/powerpoint/2010/main" val="1557092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8ACE1-3428-46F3-928C-DE7EBDE881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691769"/>
            <a:ext cx="5181600" cy="539623"/>
          </a:xfrm>
        </p:spPr>
        <p:txBody>
          <a:bodyPr/>
          <a:lstStyle/>
          <a:p>
            <a:r>
              <a:rPr lang="fr-FR" dirty="0"/>
              <a:t>Avant toute chose …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16" name="Image 1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B5DFBDC-31BA-2245-ABBF-0B14BDC4F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31" y="1316736"/>
            <a:ext cx="10212466" cy="4849495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FE021E85-8627-A545-8AE2-B1253E4059E8}"/>
              </a:ext>
            </a:extLst>
          </p:cNvPr>
          <p:cNvCxnSpPr/>
          <p:nvPr/>
        </p:nvCxnSpPr>
        <p:spPr>
          <a:xfrm flipH="1">
            <a:off x="3206496" y="1840992"/>
            <a:ext cx="832104" cy="48768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182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96FD57A-7778-BB4A-BEAB-51B466694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46" y="1417647"/>
            <a:ext cx="9169400" cy="4241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49545-341B-4370-B2AD-30D75ED1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365125"/>
            <a:ext cx="7546848" cy="1325563"/>
          </a:xfrm>
        </p:spPr>
        <p:txBody>
          <a:bodyPr/>
          <a:lstStyle/>
          <a:p>
            <a:r>
              <a:rPr lang="fr-FR" dirty="0"/>
              <a:t>Structure du fichier XML-TEI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8ACE1-3428-46F3-928C-DE7EBDE881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7853" y="2935836"/>
            <a:ext cx="3035186" cy="1741143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fr-FR" dirty="0"/>
              <a:t>Un </a:t>
            </a:r>
            <a:r>
              <a:rPr lang="fr-FR" dirty="0" err="1"/>
              <a:t>teiHeader</a:t>
            </a:r>
            <a:endParaRPr lang="fr-FR" dirty="0"/>
          </a:p>
          <a:p>
            <a:pPr marL="514350" indent="-514350">
              <a:buAutoNum type="arabicPeriod"/>
            </a:pPr>
            <a:r>
              <a:rPr lang="fr-FR" dirty="0"/>
              <a:t>Le corps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DE72EAE-F3F3-8442-96FB-7C01E79BCE7D}"/>
              </a:ext>
            </a:extLst>
          </p:cNvPr>
          <p:cNvCxnSpPr>
            <a:cxnSpLocks/>
          </p:cNvCxnSpPr>
          <p:nvPr/>
        </p:nvCxnSpPr>
        <p:spPr>
          <a:xfrm>
            <a:off x="3357373" y="3206496"/>
            <a:ext cx="38404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Parenthèse fermante 10">
            <a:extLst>
              <a:ext uri="{FF2B5EF4-FFF2-40B4-BE49-F238E27FC236}">
                <a16:creationId xmlns:a16="http://schemas.microsoft.com/office/drawing/2014/main" id="{AB8B1E2A-C6FE-C043-A8C4-DBC7F776CEEA}"/>
              </a:ext>
            </a:extLst>
          </p:cNvPr>
          <p:cNvSpPr/>
          <p:nvPr/>
        </p:nvSpPr>
        <p:spPr>
          <a:xfrm>
            <a:off x="6217920" y="3477156"/>
            <a:ext cx="230840" cy="1436219"/>
          </a:xfrm>
          <a:prstGeom prst="rightBracket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EB5B2B5E-EEAC-0F42-8935-5B1FD306871B}"/>
              </a:ext>
            </a:extLst>
          </p:cNvPr>
          <p:cNvCxnSpPr/>
          <p:nvPr/>
        </p:nvCxnSpPr>
        <p:spPr>
          <a:xfrm flipV="1">
            <a:off x="6448760" y="3901440"/>
            <a:ext cx="749093" cy="5120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0C0A66F-3C04-2043-A30D-7F42F76B955B}"/>
              </a:ext>
            </a:extLst>
          </p:cNvPr>
          <p:cNvSpPr/>
          <p:nvPr/>
        </p:nvSpPr>
        <p:spPr>
          <a:xfrm>
            <a:off x="6318648" y="1906422"/>
            <a:ext cx="2594533" cy="20848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593ABC9-E1FB-D443-AD1A-A55BA430F69F}"/>
              </a:ext>
            </a:extLst>
          </p:cNvPr>
          <p:cNvSpPr txBox="1"/>
          <p:nvPr/>
        </p:nvSpPr>
        <p:spPr>
          <a:xfrm>
            <a:off x="6599290" y="2140261"/>
            <a:ext cx="4232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 identifiant </a:t>
            </a:r>
            <a:r>
              <a:rPr lang="fr-FR" i="1" dirty="0" err="1"/>
              <a:t>xml:id</a:t>
            </a:r>
            <a:r>
              <a:rPr lang="fr-FR" i="1" dirty="0"/>
              <a:t> </a:t>
            </a:r>
            <a:r>
              <a:rPr lang="fr-FR" dirty="0"/>
              <a:t>unique et normalisé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BA2A93AC-2284-3147-A723-2B47242AEAC4}"/>
              </a:ext>
            </a:extLst>
          </p:cNvPr>
          <p:cNvCxnSpPr>
            <a:endCxn id="17" idx="1"/>
          </p:cNvCxnSpPr>
          <p:nvPr/>
        </p:nvCxnSpPr>
        <p:spPr>
          <a:xfrm>
            <a:off x="6448760" y="2324927"/>
            <a:ext cx="150530" cy="0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9239399B-7F4E-0A4B-AA6B-7A534F7F4BE2}"/>
              </a:ext>
            </a:extLst>
          </p:cNvPr>
          <p:cNvCxnSpPr>
            <a:cxnSpLocks/>
          </p:cNvCxnSpPr>
          <p:nvPr/>
        </p:nvCxnSpPr>
        <p:spPr>
          <a:xfrm flipV="1">
            <a:off x="6448760" y="2140262"/>
            <a:ext cx="0" cy="18466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964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743931E-CD3A-0E45-A40C-A2217CA7B4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3" t="19596" b="23434"/>
          <a:stretch/>
        </p:blipFill>
        <p:spPr>
          <a:xfrm>
            <a:off x="529932" y="1592210"/>
            <a:ext cx="8720417" cy="46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49545-341B-4370-B2AD-30D75ED1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931" y="364547"/>
            <a:ext cx="4513073" cy="1325563"/>
          </a:xfrm>
        </p:spPr>
        <p:txBody>
          <a:bodyPr/>
          <a:lstStyle/>
          <a:p>
            <a:r>
              <a:rPr lang="fr-FR" dirty="0"/>
              <a:t>Le &lt;</a:t>
            </a:r>
            <a:r>
              <a:rPr lang="fr-FR" dirty="0" err="1"/>
              <a:t>teiHeader</a:t>
            </a:r>
            <a:r>
              <a:rPr lang="fr-FR" dirty="0"/>
              <a:t>&gt;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15" name="Parenthèse fermante 14">
            <a:extLst>
              <a:ext uri="{FF2B5EF4-FFF2-40B4-BE49-F238E27FC236}">
                <a16:creationId xmlns:a16="http://schemas.microsoft.com/office/drawing/2014/main" id="{7C34329F-A7E5-214F-9AAC-1BDD4DF49A81}"/>
              </a:ext>
            </a:extLst>
          </p:cNvPr>
          <p:cNvSpPr/>
          <p:nvPr/>
        </p:nvSpPr>
        <p:spPr>
          <a:xfrm>
            <a:off x="6899559" y="2202873"/>
            <a:ext cx="103909" cy="1392382"/>
          </a:xfrm>
          <a:prstGeom prst="rightBracke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Parenthèse fermante 15">
            <a:extLst>
              <a:ext uri="{FF2B5EF4-FFF2-40B4-BE49-F238E27FC236}">
                <a16:creationId xmlns:a16="http://schemas.microsoft.com/office/drawing/2014/main" id="{B7C67360-82DC-414F-B285-C7D3A3FBE6A9}"/>
              </a:ext>
            </a:extLst>
          </p:cNvPr>
          <p:cNvSpPr/>
          <p:nvPr/>
        </p:nvSpPr>
        <p:spPr>
          <a:xfrm>
            <a:off x="6899558" y="3731780"/>
            <a:ext cx="103909" cy="1392382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Parenthèse fermante 16">
            <a:extLst>
              <a:ext uri="{FF2B5EF4-FFF2-40B4-BE49-F238E27FC236}">
                <a16:creationId xmlns:a16="http://schemas.microsoft.com/office/drawing/2014/main" id="{09E15D7B-010B-BD48-80C1-9095BE7DDA4E}"/>
              </a:ext>
            </a:extLst>
          </p:cNvPr>
          <p:cNvSpPr/>
          <p:nvPr/>
        </p:nvSpPr>
        <p:spPr>
          <a:xfrm>
            <a:off x="9019303" y="5265789"/>
            <a:ext cx="80866" cy="696191"/>
          </a:xfrm>
          <a:prstGeom prst="rightBracket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A1AAC0B-22DB-F44C-AB12-9A665F3A2C18}"/>
              </a:ext>
            </a:extLst>
          </p:cNvPr>
          <p:cNvSpPr txBox="1"/>
          <p:nvPr/>
        </p:nvSpPr>
        <p:spPr>
          <a:xfrm>
            <a:off x="7076231" y="2638770"/>
            <a:ext cx="264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Description du fichier, …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2AFF4B6-BFBD-F84A-AF12-7AECD9CB8DE8}"/>
              </a:ext>
            </a:extLst>
          </p:cNvPr>
          <p:cNvSpPr txBox="1"/>
          <p:nvPr/>
        </p:nvSpPr>
        <p:spPr>
          <a:xfrm>
            <a:off x="7059399" y="4097960"/>
            <a:ext cx="272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 des données éditoriales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D376519-6BFA-A64A-8883-2FC444CE3AAB}"/>
              </a:ext>
            </a:extLst>
          </p:cNvPr>
          <p:cNvSpPr txBox="1"/>
          <p:nvPr/>
        </p:nvSpPr>
        <p:spPr>
          <a:xfrm>
            <a:off x="9059736" y="5329186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 et des sources</a:t>
            </a:r>
          </a:p>
        </p:txBody>
      </p:sp>
    </p:spTree>
    <p:extLst>
      <p:ext uri="{BB962C8B-B14F-4D97-AF65-F5344CB8AC3E}">
        <p14:creationId xmlns:p14="http://schemas.microsoft.com/office/powerpoint/2010/main" val="1118295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4742CF9-0FA4-9347-B38F-3E65EF2E5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65" y="1141412"/>
            <a:ext cx="11366500" cy="5397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49545-341B-4370-B2AD-30D75ED1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365125"/>
            <a:ext cx="7546848" cy="1325563"/>
          </a:xfrm>
        </p:spPr>
        <p:txBody>
          <a:bodyPr/>
          <a:lstStyle/>
          <a:p>
            <a:r>
              <a:rPr lang="fr-FR" dirty="0"/>
              <a:t>Des &lt;div&gt;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8ACE1-3428-46F3-928C-DE7EBDE881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25729" y="3528508"/>
            <a:ext cx="3592067" cy="16416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Un numéro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Un identifiant unique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F69EEAE6-46E0-D446-A214-A2C6415A531C}"/>
              </a:ext>
            </a:extLst>
          </p:cNvPr>
          <p:cNvCxnSpPr/>
          <p:nvPr/>
        </p:nvCxnSpPr>
        <p:spPr>
          <a:xfrm>
            <a:off x="5432612" y="3657600"/>
            <a:ext cx="1593117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Parenthèse ouvrante 17">
            <a:extLst>
              <a:ext uri="{FF2B5EF4-FFF2-40B4-BE49-F238E27FC236}">
                <a16:creationId xmlns:a16="http://schemas.microsoft.com/office/drawing/2014/main" id="{D213D52E-DD74-174B-8DF6-BFFEC5089500}"/>
              </a:ext>
            </a:extLst>
          </p:cNvPr>
          <p:cNvSpPr/>
          <p:nvPr/>
        </p:nvSpPr>
        <p:spPr>
          <a:xfrm rot="16200000">
            <a:off x="5718396" y="2997636"/>
            <a:ext cx="243135" cy="4588138"/>
          </a:xfrm>
          <a:prstGeom prst="lef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9D129464-6E07-FA48-BC0E-334B18E67DB1}"/>
              </a:ext>
            </a:extLst>
          </p:cNvPr>
          <p:cNvCxnSpPr>
            <a:cxnSpLocks/>
          </p:cNvCxnSpPr>
          <p:nvPr/>
        </p:nvCxnSpPr>
        <p:spPr>
          <a:xfrm flipV="1">
            <a:off x="8134033" y="4965743"/>
            <a:ext cx="0" cy="3270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8CBD04BD-4B45-0246-B757-E8C7DBAD1B5B}"/>
              </a:ext>
            </a:extLst>
          </p:cNvPr>
          <p:cNvCxnSpPr/>
          <p:nvPr/>
        </p:nvCxnSpPr>
        <p:spPr>
          <a:xfrm flipH="1">
            <a:off x="4038600" y="2280621"/>
            <a:ext cx="3351904" cy="1247887"/>
          </a:xfrm>
          <a:prstGeom prst="straightConnector1">
            <a:avLst/>
          </a:prstGeom>
          <a:ln w="12700" cap="flat" cmpd="sng" algn="ctr">
            <a:solidFill>
              <a:srgbClr val="C00000"/>
            </a:solidFill>
            <a:prstDash val="dash"/>
            <a:round/>
            <a:headEnd type="oval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434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F6A222A8-B01D-2F4C-A3CA-EDC3177ED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08" y="959052"/>
            <a:ext cx="8198427" cy="53972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49545-341B-4370-B2AD-30D75ED1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2" y="261845"/>
            <a:ext cx="7546848" cy="693161"/>
          </a:xfrm>
        </p:spPr>
        <p:txBody>
          <a:bodyPr>
            <a:normAutofit fontScale="90000"/>
          </a:bodyPr>
          <a:lstStyle/>
          <a:p>
            <a:r>
              <a:rPr lang="fr-FR" dirty="0"/>
              <a:t>Dans les &lt;div&gt;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10" name="Flèche vers la droite 9">
            <a:extLst>
              <a:ext uri="{FF2B5EF4-FFF2-40B4-BE49-F238E27FC236}">
                <a16:creationId xmlns:a16="http://schemas.microsoft.com/office/drawing/2014/main" id="{5A4120D3-8BBB-8F46-8B2B-80E73482A558}"/>
              </a:ext>
            </a:extLst>
          </p:cNvPr>
          <p:cNvSpPr/>
          <p:nvPr/>
        </p:nvSpPr>
        <p:spPr>
          <a:xfrm>
            <a:off x="363681" y="1713768"/>
            <a:ext cx="319070" cy="208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 vers la droite 14">
            <a:extLst>
              <a:ext uri="{FF2B5EF4-FFF2-40B4-BE49-F238E27FC236}">
                <a16:creationId xmlns:a16="http://schemas.microsoft.com/office/drawing/2014/main" id="{57056B38-9D71-4442-B31F-246764B1C9BD}"/>
              </a:ext>
            </a:extLst>
          </p:cNvPr>
          <p:cNvSpPr/>
          <p:nvPr/>
        </p:nvSpPr>
        <p:spPr>
          <a:xfrm>
            <a:off x="363681" y="3057106"/>
            <a:ext cx="319070" cy="208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 vers la droite 15">
            <a:extLst>
              <a:ext uri="{FF2B5EF4-FFF2-40B4-BE49-F238E27FC236}">
                <a16:creationId xmlns:a16="http://schemas.microsoft.com/office/drawing/2014/main" id="{D6F50E72-3B62-8848-B343-C2CC6CE43417}"/>
              </a:ext>
            </a:extLst>
          </p:cNvPr>
          <p:cNvSpPr/>
          <p:nvPr/>
        </p:nvSpPr>
        <p:spPr>
          <a:xfrm>
            <a:off x="346570" y="4400444"/>
            <a:ext cx="319070" cy="208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lèche vers la droite 20">
            <a:extLst>
              <a:ext uri="{FF2B5EF4-FFF2-40B4-BE49-F238E27FC236}">
                <a16:creationId xmlns:a16="http://schemas.microsoft.com/office/drawing/2014/main" id="{E9572BCA-3E43-7148-923B-507BE1E7A3FE}"/>
              </a:ext>
            </a:extLst>
          </p:cNvPr>
          <p:cNvSpPr/>
          <p:nvPr/>
        </p:nvSpPr>
        <p:spPr>
          <a:xfrm>
            <a:off x="322739" y="5906955"/>
            <a:ext cx="319070" cy="208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Parenthèse ouvrante 18">
            <a:extLst>
              <a:ext uri="{FF2B5EF4-FFF2-40B4-BE49-F238E27FC236}">
                <a16:creationId xmlns:a16="http://schemas.microsoft.com/office/drawing/2014/main" id="{B55E87EC-135D-E545-A7A9-E9A06151A530}"/>
              </a:ext>
            </a:extLst>
          </p:cNvPr>
          <p:cNvSpPr/>
          <p:nvPr/>
        </p:nvSpPr>
        <p:spPr>
          <a:xfrm>
            <a:off x="682751" y="4304223"/>
            <a:ext cx="96567" cy="506874"/>
          </a:xfrm>
          <a:prstGeom prst="lef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Parenthèse ouvrante 21">
            <a:extLst>
              <a:ext uri="{FF2B5EF4-FFF2-40B4-BE49-F238E27FC236}">
                <a16:creationId xmlns:a16="http://schemas.microsoft.com/office/drawing/2014/main" id="{9BA56AAF-FB9E-7646-B677-05A833001241}"/>
              </a:ext>
            </a:extLst>
          </p:cNvPr>
          <p:cNvSpPr/>
          <p:nvPr/>
        </p:nvSpPr>
        <p:spPr>
          <a:xfrm>
            <a:off x="693557" y="5860473"/>
            <a:ext cx="45719" cy="296596"/>
          </a:xfrm>
          <a:prstGeom prst="lef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5F8AFFF-957A-7C4C-8C79-970819E99A6C}"/>
              </a:ext>
            </a:extLst>
          </p:cNvPr>
          <p:cNvSpPr/>
          <p:nvPr/>
        </p:nvSpPr>
        <p:spPr>
          <a:xfrm>
            <a:off x="1350818" y="1682595"/>
            <a:ext cx="1963882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1B43F2-48DA-4841-AFBE-C42703A1FA27}"/>
              </a:ext>
            </a:extLst>
          </p:cNvPr>
          <p:cNvSpPr/>
          <p:nvPr/>
        </p:nvSpPr>
        <p:spPr>
          <a:xfrm>
            <a:off x="1183273" y="3067497"/>
            <a:ext cx="1963882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96A66F-672F-8343-9F40-3222195604B9}"/>
              </a:ext>
            </a:extLst>
          </p:cNvPr>
          <p:cNvSpPr/>
          <p:nvPr/>
        </p:nvSpPr>
        <p:spPr>
          <a:xfrm>
            <a:off x="1080125" y="4251330"/>
            <a:ext cx="1963882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F30CB39-5309-2A45-9B96-2903236A511F}"/>
              </a:ext>
            </a:extLst>
          </p:cNvPr>
          <p:cNvSpPr/>
          <p:nvPr/>
        </p:nvSpPr>
        <p:spPr>
          <a:xfrm>
            <a:off x="1097442" y="4611550"/>
            <a:ext cx="1963882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F9F2C45-49B9-FE4C-8DF0-E7DA7ADE22AB}"/>
              </a:ext>
            </a:extLst>
          </p:cNvPr>
          <p:cNvSpPr/>
          <p:nvPr/>
        </p:nvSpPr>
        <p:spPr>
          <a:xfrm>
            <a:off x="1180570" y="5796111"/>
            <a:ext cx="1963882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932C0BD-DF79-AF40-A29A-B37FC7D00E72}"/>
              </a:ext>
            </a:extLst>
          </p:cNvPr>
          <p:cNvSpPr/>
          <p:nvPr/>
        </p:nvSpPr>
        <p:spPr>
          <a:xfrm>
            <a:off x="1180570" y="5993541"/>
            <a:ext cx="1963882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841DAE12-AE96-0B45-AD60-EDB360DF250E}"/>
              </a:ext>
            </a:extLst>
          </p:cNvPr>
          <p:cNvSpPr txBox="1"/>
          <p:nvPr/>
        </p:nvSpPr>
        <p:spPr>
          <a:xfrm>
            <a:off x="6096000" y="360862"/>
            <a:ext cx="5260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Rappel de l’id de la fiche entité auteur:</a:t>
            </a:r>
          </a:p>
          <a:p>
            <a:r>
              <a:rPr lang="fr-FR" dirty="0" err="1"/>
              <a:t>xml:id</a:t>
            </a:r>
            <a:r>
              <a:rPr lang="fr-FR" dirty="0"/>
              <a:t>="Marie-</a:t>
            </a:r>
            <a:r>
              <a:rPr lang="fr-FR" dirty="0" err="1"/>
              <a:t>Celie_Agnant</a:t>
            </a:r>
            <a:r>
              <a:rPr lang="fr-FR" dirty="0"/>
              <a:t>"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8981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49545-341B-4370-B2AD-30D75ED1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2" y="261845"/>
            <a:ext cx="7546848" cy="693161"/>
          </a:xfrm>
        </p:spPr>
        <p:txBody>
          <a:bodyPr>
            <a:normAutofit fontScale="90000"/>
          </a:bodyPr>
          <a:lstStyle/>
          <a:p>
            <a:r>
              <a:rPr lang="fr-FR" dirty="0"/>
              <a:t>&lt;div n="1"&gt;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FDF3B82-D0E5-9942-A899-BD6906DAFA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9" b="4761"/>
          <a:stretch/>
        </p:blipFill>
        <p:spPr>
          <a:xfrm>
            <a:off x="288099" y="1042484"/>
            <a:ext cx="6782875" cy="5398851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846469B-007B-B246-8F8B-E746D8D06AED}"/>
              </a:ext>
            </a:extLst>
          </p:cNvPr>
          <p:cNvCxnSpPr/>
          <p:nvPr/>
        </p:nvCxnSpPr>
        <p:spPr>
          <a:xfrm>
            <a:off x="4146115" y="2292263"/>
            <a:ext cx="37077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Parenthèse fermante 13">
            <a:extLst>
              <a:ext uri="{FF2B5EF4-FFF2-40B4-BE49-F238E27FC236}">
                <a16:creationId xmlns:a16="http://schemas.microsoft.com/office/drawing/2014/main" id="{76AB4E27-0B41-3546-98B5-DF91567FD9E5}"/>
              </a:ext>
            </a:extLst>
          </p:cNvPr>
          <p:cNvSpPr/>
          <p:nvPr/>
        </p:nvSpPr>
        <p:spPr>
          <a:xfrm>
            <a:off x="6901841" y="2830882"/>
            <a:ext cx="169133" cy="839244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Parenthèse fermante 29">
            <a:extLst>
              <a:ext uri="{FF2B5EF4-FFF2-40B4-BE49-F238E27FC236}">
                <a16:creationId xmlns:a16="http://schemas.microsoft.com/office/drawing/2014/main" id="{3670E1C9-C52B-604B-8741-B9B959C3DDC7}"/>
              </a:ext>
            </a:extLst>
          </p:cNvPr>
          <p:cNvSpPr/>
          <p:nvPr/>
        </p:nvSpPr>
        <p:spPr>
          <a:xfrm>
            <a:off x="3258855" y="3997889"/>
            <a:ext cx="173277" cy="1200411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Parenthèse fermante 30">
            <a:extLst>
              <a:ext uri="{FF2B5EF4-FFF2-40B4-BE49-F238E27FC236}">
                <a16:creationId xmlns:a16="http://schemas.microsoft.com/office/drawing/2014/main" id="{241A2C6B-4E32-DA42-8188-FBF84A15C003}"/>
              </a:ext>
            </a:extLst>
          </p:cNvPr>
          <p:cNvSpPr/>
          <p:nvPr/>
        </p:nvSpPr>
        <p:spPr>
          <a:xfrm>
            <a:off x="7070974" y="5495346"/>
            <a:ext cx="169133" cy="839244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2A73DBD9-D82D-D04E-915A-2362B131BD25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7070974" y="3250504"/>
            <a:ext cx="7828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C55A35C7-19F1-7349-B44D-D72B8E481A02}"/>
              </a:ext>
            </a:extLst>
          </p:cNvPr>
          <p:cNvCxnSpPr>
            <a:cxnSpLocks/>
          </p:cNvCxnSpPr>
          <p:nvPr/>
        </p:nvCxnSpPr>
        <p:spPr>
          <a:xfrm>
            <a:off x="3432132" y="4598094"/>
            <a:ext cx="442168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374063A5-0C9E-5147-BB23-BF5EE388A1B6}"/>
              </a:ext>
            </a:extLst>
          </p:cNvPr>
          <p:cNvCxnSpPr>
            <a:cxnSpLocks/>
          </p:cNvCxnSpPr>
          <p:nvPr/>
        </p:nvCxnSpPr>
        <p:spPr>
          <a:xfrm>
            <a:off x="7218155" y="5914968"/>
            <a:ext cx="63566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4EC08270-AA74-7647-83A3-83FEEBA0FA90}"/>
              </a:ext>
            </a:extLst>
          </p:cNvPr>
          <p:cNvSpPr txBox="1"/>
          <p:nvPr/>
        </p:nvSpPr>
        <p:spPr>
          <a:xfrm>
            <a:off x="8053580" y="2057959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Nom et prénom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8C238DD6-A15B-0844-8119-99F236618EE1}"/>
              </a:ext>
            </a:extLst>
          </p:cNvPr>
          <p:cNvSpPr txBox="1"/>
          <p:nvPr/>
        </p:nvSpPr>
        <p:spPr>
          <a:xfrm>
            <a:off x="8022287" y="2947228"/>
            <a:ext cx="2034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Identifiants des </a:t>
            </a:r>
          </a:p>
          <a:p>
            <a:r>
              <a:rPr lang="fr-FR" dirty="0"/>
              <a:t>répertoires autorité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ACCE19FF-FC74-1946-9E04-F6EC8B19D3DE}"/>
              </a:ext>
            </a:extLst>
          </p:cNvPr>
          <p:cNvSpPr txBox="1"/>
          <p:nvPr/>
        </p:nvSpPr>
        <p:spPr>
          <a:xfrm>
            <a:off x="8053580" y="4390037"/>
            <a:ext cx="1946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Naissance et mort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ECCA2B4-D014-2544-B523-7A8A20FE15FA}"/>
              </a:ext>
            </a:extLst>
          </p:cNvPr>
          <p:cNvSpPr txBox="1"/>
          <p:nvPr/>
        </p:nvSpPr>
        <p:spPr>
          <a:xfrm>
            <a:off x="8053095" y="5657832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Langues parlées</a:t>
            </a:r>
          </a:p>
        </p:txBody>
      </p:sp>
    </p:spTree>
    <p:extLst>
      <p:ext uri="{BB962C8B-B14F-4D97-AF65-F5344CB8AC3E}">
        <p14:creationId xmlns:p14="http://schemas.microsoft.com/office/powerpoint/2010/main" val="31955082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49545-341B-4370-B2AD-30D75ED1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2" y="261845"/>
            <a:ext cx="7546848" cy="693161"/>
          </a:xfrm>
        </p:spPr>
        <p:txBody>
          <a:bodyPr>
            <a:normAutofit fontScale="90000"/>
          </a:bodyPr>
          <a:lstStyle/>
          <a:p>
            <a:r>
              <a:rPr lang="fr-FR" dirty="0"/>
              <a:t>&lt;div n="1"&gt;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9" name="Image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AE35BEC-8E41-D44F-8606-06E5A2BF7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0"/>
          <a:stretch/>
        </p:blipFill>
        <p:spPr>
          <a:xfrm>
            <a:off x="219571" y="1238492"/>
            <a:ext cx="6723658" cy="5117858"/>
          </a:xfrm>
          <a:prstGeom prst="rect">
            <a:avLst/>
          </a:prstGeom>
        </p:spPr>
      </p:pic>
      <p:sp>
        <p:nvSpPr>
          <p:cNvPr id="10" name="Parenthèse fermante 9">
            <a:extLst>
              <a:ext uri="{FF2B5EF4-FFF2-40B4-BE49-F238E27FC236}">
                <a16:creationId xmlns:a16="http://schemas.microsoft.com/office/drawing/2014/main" id="{7E621B47-B5EF-DF45-8294-2BB4A9F402C7}"/>
              </a:ext>
            </a:extLst>
          </p:cNvPr>
          <p:cNvSpPr/>
          <p:nvPr/>
        </p:nvSpPr>
        <p:spPr>
          <a:xfrm>
            <a:off x="6009361" y="1238492"/>
            <a:ext cx="86639" cy="1554812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1B4E0943-EEB5-8A4C-A9F8-E6DD0525850F}"/>
              </a:ext>
            </a:extLst>
          </p:cNvPr>
          <p:cNvCxnSpPr>
            <a:cxnSpLocks/>
          </p:cNvCxnSpPr>
          <p:nvPr/>
        </p:nvCxnSpPr>
        <p:spPr>
          <a:xfrm>
            <a:off x="6096000" y="1838697"/>
            <a:ext cx="11941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Parenthèse fermante 14">
            <a:extLst>
              <a:ext uri="{FF2B5EF4-FFF2-40B4-BE49-F238E27FC236}">
                <a16:creationId xmlns:a16="http://schemas.microsoft.com/office/drawing/2014/main" id="{F47996AB-35C6-6B47-A447-07C1DBDCD72E}"/>
              </a:ext>
            </a:extLst>
          </p:cNvPr>
          <p:cNvSpPr/>
          <p:nvPr/>
        </p:nvSpPr>
        <p:spPr>
          <a:xfrm>
            <a:off x="6009361" y="2963240"/>
            <a:ext cx="86639" cy="1283083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17213D51-0F4F-6941-B9C6-4D3F72AD1C7A}"/>
              </a:ext>
            </a:extLst>
          </p:cNvPr>
          <p:cNvCxnSpPr>
            <a:cxnSpLocks/>
          </p:cNvCxnSpPr>
          <p:nvPr/>
        </p:nvCxnSpPr>
        <p:spPr>
          <a:xfrm>
            <a:off x="6096000" y="3563445"/>
            <a:ext cx="11941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Parenthèse fermante 17">
            <a:extLst>
              <a:ext uri="{FF2B5EF4-FFF2-40B4-BE49-F238E27FC236}">
                <a16:creationId xmlns:a16="http://schemas.microsoft.com/office/drawing/2014/main" id="{07133892-9397-2F4C-B3C5-DFB9A3C5EAB1}"/>
              </a:ext>
            </a:extLst>
          </p:cNvPr>
          <p:cNvSpPr/>
          <p:nvPr/>
        </p:nvSpPr>
        <p:spPr>
          <a:xfrm>
            <a:off x="5182645" y="4571820"/>
            <a:ext cx="78288" cy="613955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BAD42804-4DB5-2C4F-98AC-4F5946938D8A}"/>
              </a:ext>
            </a:extLst>
          </p:cNvPr>
          <p:cNvCxnSpPr>
            <a:cxnSpLocks/>
          </p:cNvCxnSpPr>
          <p:nvPr/>
        </p:nvCxnSpPr>
        <p:spPr>
          <a:xfrm>
            <a:off x="5260933" y="4908979"/>
            <a:ext cx="20292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Parenthèse fermante 21">
            <a:extLst>
              <a:ext uri="{FF2B5EF4-FFF2-40B4-BE49-F238E27FC236}">
                <a16:creationId xmlns:a16="http://schemas.microsoft.com/office/drawing/2014/main" id="{36A3F145-F4D3-9646-89CA-435D4CA2DF8A}"/>
              </a:ext>
            </a:extLst>
          </p:cNvPr>
          <p:cNvSpPr/>
          <p:nvPr/>
        </p:nvSpPr>
        <p:spPr>
          <a:xfrm>
            <a:off x="5182645" y="5234477"/>
            <a:ext cx="78288" cy="613955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90E87A88-8F38-AC4D-AA87-F7C122FDA7A8}"/>
              </a:ext>
            </a:extLst>
          </p:cNvPr>
          <p:cNvCxnSpPr>
            <a:cxnSpLocks/>
          </p:cNvCxnSpPr>
          <p:nvPr/>
        </p:nvCxnSpPr>
        <p:spPr>
          <a:xfrm>
            <a:off x="5260933" y="5571636"/>
            <a:ext cx="20292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AC75B4F0-BAF2-E742-ADEF-6CD60C37A2D7}"/>
              </a:ext>
            </a:extLst>
          </p:cNvPr>
          <p:cNvSpPr txBox="1"/>
          <p:nvPr/>
        </p:nvSpPr>
        <p:spPr>
          <a:xfrm>
            <a:off x="7376787" y="1654031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Lieux 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74B28CE-F16B-AE4D-8277-0DF9BD2B1156}"/>
              </a:ext>
            </a:extLst>
          </p:cNvPr>
          <p:cNvSpPr txBox="1"/>
          <p:nvPr/>
        </p:nvSpPr>
        <p:spPr>
          <a:xfrm>
            <a:off x="7376787" y="3290898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Professions 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45D6FEC-75D9-8F46-9B43-C1B12A65A7AD}"/>
              </a:ext>
            </a:extLst>
          </p:cNvPr>
          <p:cNvSpPr txBox="1"/>
          <p:nvPr/>
        </p:nvSpPr>
        <p:spPr>
          <a:xfrm>
            <a:off x="7392253" y="4664702"/>
            <a:ext cx="121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Relations 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8F054C16-8F3F-E04D-90B9-9CBECB4C07C7}"/>
              </a:ext>
            </a:extLst>
          </p:cNvPr>
          <p:cNvSpPr txBox="1"/>
          <p:nvPr/>
        </p:nvSpPr>
        <p:spPr>
          <a:xfrm>
            <a:off x="7392253" y="5356788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Événements  </a:t>
            </a:r>
          </a:p>
        </p:txBody>
      </p:sp>
    </p:spTree>
    <p:extLst>
      <p:ext uri="{BB962C8B-B14F-4D97-AF65-F5344CB8AC3E}">
        <p14:creationId xmlns:p14="http://schemas.microsoft.com/office/powerpoint/2010/main" val="2245362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49545-341B-4370-B2AD-30D75ED1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999" y="408806"/>
            <a:ext cx="2167963" cy="693161"/>
          </a:xfrm>
        </p:spPr>
        <p:txBody>
          <a:bodyPr>
            <a:normAutofit fontScale="90000"/>
          </a:bodyPr>
          <a:lstStyle/>
          <a:p>
            <a:r>
              <a:rPr lang="fr-FR" sz="2200" dirty="0"/>
              <a:t>Partie 1</a:t>
            </a:r>
            <a:r>
              <a:rPr lang="fr-FR" dirty="0"/>
              <a:t>	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9" name="Image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AE35BEC-8E41-D44F-8606-06E5A2BF7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0" r="16179"/>
          <a:stretch/>
        </p:blipFill>
        <p:spPr>
          <a:xfrm>
            <a:off x="5382199" y="1101967"/>
            <a:ext cx="5542401" cy="5117858"/>
          </a:xfrm>
          <a:prstGeom prst="rect">
            <a:avLst/>
          </a:prstGeom>
        </p:spPr>
      </p:pic>
      <p:pic>
        <p:nvPicPr>
          <p:cNvPr id="20" name="Image 1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5E6464D-37A8-F84F-91EB-1D7110FC56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9" r="18468" b="4761"/>
          <a:stretch/>
        </p:blipFill>
        <p:spPr>
          <a:xfrm>
            <a:off x="135153" y="955006"/>
            <a:ext cx="5421698" cy="5398851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7CA0AFD3-4D42-8449-B1F6-830AD496DD28}"/>
              </a:ext>
            </a:extLst>
          </p:cNvPr>
          <p:cNvSpPr txBox="1">
            <a:spLocks/>
          </p:cNvSpPr>
          <p:nvPr/>
        </p:nvSpPr>
        <p:spPr>
          <a:xfrm>
            <a:off x="5911785" y="472673"/>
            <a:ext cx="2167963" cy="693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200" dirty="0"/>
              <a:t>Partie 2</a:t>
            </a:r>
            <a:r>
              <a:rPr lang="fr-FR" dirty="0"/>
              <a:t>	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3306CF-428F-2349-AFD7-94BF235EB31E}"/>
              </a:ext>
            </a:extLst>
          </p:cNvPr>
          <p:cNvSpPr/>
          <p:nvPr/>
        </p:nvSpPr>
        <p:spPr>
          <a:xfrm>
            <a:off x="1165792" y="2746863"/>
            <a:ext cx="847076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FD73C7E-C49C-8741-9A0A-5A084BC9677C}"/>
              </a:ext>
            </a:extLst>
          </p:cNvPr>
          <p:cNvSpPr/>
          <p:nvPr/>
        </p:nvSpPr>
        <p:spPr>
          <a:xfrm>
            <a:off x="1165792" y="3059580"/>
            <a:ext cx="847076" cy="16086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82D216C-BF02-1647-BA17-276306FC6C9A}"/>
              </a:ext>
            </a:extLst>
          </p:cNvPr>
          <p:cNvSpPr/>
          <p:nvPr/>
        </p:nvSpPr>
        <p:spPr>
          <a:xfrm>
            <a:off x="1208343" y="3220445"/>
            <a:ext cx="982653" cy="20008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8A27FC4-9129-B544-B523-7D9E5020EE12}"/>
              </a:ext>
            </a:extLst>
          </p:cNvPr>
          <p:cNvSpPr/>
          <p:nvPr/>
        </p:nvSpPr>
        <p:spPr>
          <a:xfrm>
            <a:off x="1267400" y="3855226"/>
            <a:ext cx="923596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861DF08-37DF-5A40-9192-AD9BBFE8794F}"/>
              </a:ext>
            </a:extLst>
          </p:cNvPr>
          <p:cNvSpPr/>
          <p:nvPr/>
        </p:nvSpPr>
        <p:spPr>
          <a:xfrm>
            <a:off x="1822482" y="5277334"/>
            <a:ext cx="923595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E9024BB-7C70-0242-BCA9-E21869877E8E}"/>
              </a:ext>
            </a:extLst>
          </p:cNvPr>
          <p:cNvSpPr/>
          <p:nvPr/>
        </p:nvSpPr>
        <p:spPr>
          <a:xfrm>
            <a:off x="7109392" y="1722396"/>
            <a:ext cx="847076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C1C3B1A-0802-BE47-8846-7C9713FF8326}"/>
              </a:ext>
            </a:extLst>
          </p:cNvPr>
          <p:cNvSpPr/>
          <p:nvPr/>
        </p:nvSpPr>
        <p:spPr>
          <a:xfrm>
            <a:off x="7217211" y="2037177"/>
            <a:ext cx="847076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D9B2252-B55F-E44D-BDB2-3C23599D20EA}"/>
              </a:ext>
            </a:extLst>
          </p:cNvPr>
          <p:cNvSpPr/>
          <p:nvPr/>
        </p:nvSpPr>
        <p:spPr>
          <a:xfrm>
            <a:off x="7200277" y="2341979"/>
            <a:ext cx="847076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D58F164-2EDF-D643-AB24-CF448CB3E690}"/>
              </a:ext>
            </a:extLst>
          </p:cNvPr>
          <p:cNvSpPr/>
          <p:nvPr/>
        </p:nvSpPr>
        <p:spPr>
          <a:xfrm>
            <a:off x="6836375" y="2969097"/>
            <a:ext cx="1356597" cy="116263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32F3968-514C-0240-BEEB-F38D7E04751B}"/>
              </a:ext>
            </a:extLst>
          </p:cNvPr>
          <p:cNvSpPr/>
          <p:nvPr/>
        </p:nvSpPr>
        <p:spPr>
          <a:xfrm>
            <a:off x="7475383" y="4708492"/>
            <a:ext cx="847076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72686703-B960-0042-9CE7-1D4B46F08188}"/>
              </a:ext>
            </a:extLst>
          </p:cNvPr>
          <p:cNvSpPr txBox="1">
            <a:spLocks/>
          </p:cNvSpPr>
          <p:nvPr/>
        </p:nvSpPr>
        <p:spPr>
          <a:xfrm>
            <a:off x="2582994" y="124639"/>
            <a:ext cx="3300025" cy="693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&lt;div n="1"&gt;</a:t>
            </a:r>
          </a:p>
        </p:txBody>
      </p:sp>
    </p:spTree>
    <p:extLst>
      <p:ext uri="{BB962C8B-B14F-4D97-AF65-F5344CB8AC3E}">
        <p14:creationId xmlns:p14="http://schemas.microsoft.com/office/powerpoint/2010/main" val="1415773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D898DE3F-7577-CD4B-AEE6-10636CA7EC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8" b="41810"/>
          <a:stretch/>
        </p:blipFill>
        <p:spPr>
          <a:xfrm>
            <a:off x="297916" y="1421899"/>
            <a:ext cx="8467477" cy="43732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49545-341B-4370-B2AD-30D75ED1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52" y="523635"/>
            <a:ext cx="7546848" cy="693161"/>
          </a:xfrm>
        </p:spPr>
        <p:txBody>
          <a:bodyPr>
            <a:normAutofit fontScale="90000"/>
          </a:bodyPr>
          <a:lstStyle/>
          <a:p>
            <a:r>
              <a:rPr lang="fr-FR" dirty="0"/>
              <a:t>&lt;div n="2"&gt;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10" name="Parenthèse fermante 9">
            <a:extLst>
              <a:ext uri="{FF2B5EF4-FFF2-40B4-BE49-F238E27FC236}">
                <a16:creationId xmlns:a16="http://schemas.microsoft.com/office/drawing/2014/main" id="{7E621B47-B5EF-DF45-8294-2BB4A9F402C7}"/>
              </a:ext>
            </a:extLst>
          </p:cNvPr>
          <p:cNvSpPr/>
          <p:nvPr/>
        </p:nvSpPr>
        <p:spPr>
          <a:xfrm>
            <a:off x="8678754" y="3217604"/>
            <a:ext cx="86639" cy="2577533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C75B4F0-BAF2-E742-ADEF-6CD60C37A2D7}"/>
              </a:ext>
            </a:extLst>
          </p:cNvPr>
          <p:cNvSpPr txBox="1"/>
          <p:nvPr/>
        </p:nvSpPr>
        <p:spPr>
          <a:xfrm>
            <a:off x="8900928" y="3906205"/>
            <a:ext cx="17908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Contenu de la</a:t>
            </a:r>
          </a:p>
          <a:p>
            <a:r>
              <a:rPr lang="fr-FR" dirty="0"/>
              <a:t>biographie dans </a:t>
            </a:r>
          </a:p>
          <a:p>
            <a:r>
              <a:rPr lang="fr-FR" dirty="0"/>
              <a:t>des balises &lt;p&gt;</a:t>
            </a:r>
          </a:p>
          <a:p>
            <a:r>
              <a:rPr lang="fr-FR" dirty="0"/>
              <a:t>(paragraphe) 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4781998F-54E9-4040-80CC-2C6E6822C2F9}"/>
              </a:ext>
            </a:extLst>
          </p:cNvPr>
          <p:cNvCxnSpPr/>
          <p:nvPr/>
        </p:nvCxnSpPr>
        <p:spPr>
          <a:xfrm flipV="1">
            <a:off x="4531654" y="1778696"/>
            <a:ext cx="3196905" cy="4258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15F8E10-34D5-E349-8473-1C87DD55BE13}"/>
              </a:ext>
            </a:extLst>
          </p:cNvPr>
          <p:cNvCxnSpPr>
            <a:cxnSpLocks/>
          </p:cNvCxnSpPr>
          <p:nvPr/>
        </p:nvCxnSpPr>
        <p:spPr>
          <a:xfrm>
            <a:off x="7991605" y="2342367"/>
            <a:ext cx="9929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2CA19BE2-168A-DD4D-89D0-C1F1FE723CF4}"/>
              </a:ext>
            </a:extLst>
          </p:cNvPr>
          <p:cNvCxnSpPr>
            <a:cxnSpLocks/>
          </p:cNvCxnSpPr>
          <p:nvPr/>
        </p:nvCxnSpPr>
        <p:spPr>
          <a:xfrm>
            <a:off x="2768252" y="2504983"/>
            <a:ext cx="3983277" cy="27579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0D57B948-A779-8C46-BF27-6DEAF8AAC942}"/>
              </a:ext>
            </a:extLst>
          </p:cNvPr>
          <p:cNvCxnSpPr/>
          <p:nvPr/>
        </p:nvCxnSpPr>
        <p:spPr>
          <a:xfrm>
            <a:off x="1026174" y="2580361"/>
            <a:ext cx="1742078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62730557-8789-9B4E-A2FD-BE3B63288CC2}"/>
              </a:ext>
            </a:extLst>
          </p:cNvPr>
          <p:cNvCxnSpPr>
            <a:cxnSpLocks/>
          </p:cNvCxnSpPr>
          <p:nvPr/>
        </p:nvCxnSpPr>
        <p:spPr>
          <a:xfrm>
            <a:off x="5099221" y="2394558"/>
            <a:ext cx="28923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4F5006C5-5C3A-3B43-88A1-DD60E5849B1C}"/>
              </a:ext>
            </a:extLst>
          </p:cNvPr>
          <p:cNvCxnSpPr>
            <a:cxnSpLocks/>
          </p:cNvCxnSpPr>
          <p:nvPr/>
        </p:nvCxnSpPr>
        <p:spPr>
          <a:xfrm>
            <a:off x="3333051" y="2394558"/>
            <a:ext cx="1504125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56D79BF8-08EA-8347-A947-7EC9E4F29750}"/>
              </a:ext>
            </a:extLst>
          </p:cNvPr>
          <p:cNvSpPr txBox="1"/>
          <p:nvPr/>
        </p:nvSpPr>
        <p:spPr>
          <a:xfrm>
            <a:off x="7728559" y="1516218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source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B6F94C57-DDDF-D049-84E3-52A53653EF55}"/>
              </a:ext>
            </a:extLst>
          </p:cNvPr>
          <p:cNvSpPr txBox="1"/>
          <p:nvPr/>
        </p:nvSpPr>
        <p:spPr>
          <a:xfrm>
            <a:off x="8984598" y="2135651"/>
            <a:ext cx="1553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L’adresse web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7696300D-FFFD-F349-85CD-97C4BE2544B4}"/>
              </a:ext>
            </a:extLst>
          </p:cNvPr>
          <p:cNvSpPr txBox="1"/>
          <p:nvPr/>
        </p:nvSpPr>
        <p:spPr>
          <a:xfrm>
            <a:off x="6735569" y="2592887"/>
            <a:ext cx="3666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 nom de l’auteur de la biographie</a:t>
            </a:r>
          </a:p>
        </p:txBody>
      </p:sp>
    </p:spTree>
    <p:extLst>
      <p:ext uri="{BB962C8B-B14F-4D97-AF65-F5344CB8AC3E}">
        <p14:creationId xmlns:p14="http://schemas.microsoft.com/office/powerpoint/2010/main" val="643961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C5CAA3F-D303-3043-B2A3-B65454C7A7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7"/>
          <a:stretch/>
        </p:blipFill>
        <p:spPr>
          <a:xfrm>
            <a:off x="739507" y="292279"/>
            <a:ext cx="6598186" cy="62734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49545-341B-4370-B2AD-30D75ED1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1960" y="67532"/>
            <a:ext cx="3330879" cy="693161"/>
          </a:xfrm>
        </p:spPr>
        <p:txBody>
          <a:bodyPr>
            <a:normAutofit fontScale="90000"/>
          </a:bodyPr>
          <a:lstStyle/>
          <a:p>
            <a:r>
              <a:rPr lang="fr-FR" dirty="0"/>
              <a:t>&lt;div n="3"&gt;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CEEFAB77-CE1A-8A4E-B663-9743EEFE3FC8}"/>
              </a:ext>
            </a:extLst>
          </p:cNvPr>
          <p:cNvCxnSpPr>
            <a:cxnSpLocks/>
          </p:cNvCxnSpPr>
          <p:nvPr/>
        </p:nvCxnSpPr>
        <p:spPr>
          <a:xfrm>
            <a:off x="4390103" y="1128207"/>
            <a:ext cx="3569110" cy="2974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1FF713B4-842F-1045-AC94-E721291AEDF9}"/>
              </a:ext>
            </a:extLst>
          </p:cNvPr>
          <p:cNvCxnSpPr>
            <a:cxnSpLocks/>
          </p:cNvCxnSpPr>
          <p:nvPr/>
        </p:nvCxnSpPr>
        <p:spPr>
          <a:xfrm>
            <a:off x="3288890" y="1096705"/>
            <a:ext cx="1337187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88960E-68AB-854F-A7FD-05235A07959E}"/>
              </a:ext>
            </a:extLst>
          </p:cNvPr>
          <p:cNvSpPr txBox="1"/>
          <p:nvPr/>
        </p:nvSpPr>
        <p:spPr>
          <a:xfrm>
            <a:off x="7927744" y="1241016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source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B368F4BF-F4B6-A641-BB74-BCDA7322C204}"/>
              </a:ext>
            </a:extLst>
          </p:cNvPr>
          <p:cNvCxnSpPr>
            <a:cxnSpLocks/>
          </p:cNvCxnSpPr>
          <p:nvPr/>
        </p:nvCxnSpPr>
        <p:spPr>
          <a:xfrm>
            <a:off x="7337693" y="1016742"/>
            <a:ext cx="9929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1B8B2F1E-FCBC-8947-A5B6-EB429026744D}"/>
              </a:ext>
            </a:extLst>
          </p:cNvPr>
          <p:cNvCxnSpPr>
            <a:cxnSpLocks/>
          </p:cNvCxnSpPr>
          <p:nvPr/>
        </p:nvCxnSpPr>
        <p:spPr>
          <a:xfrm>
            <a:off x="4725223" y="1088598"/>
            <a:ext cx="2506403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A48FA271-7EDE-DA4E-9966-CE4B25EEFF15}"/>
              </a:ext>
            </a:extLst>
          </p:cNvPr>
          <p:cNvSpPr txBox="1"/>
          <p:nvPr/>
        </p:nvSpPr>
        <p:spPr>
          <a:xfrm>
            <a:off x="8344592" y="832076"/>
            <a:ext cx="1553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L’adresse web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2C7EB17-EA48-914E-B807-AB835A6CCEED}"/>
              </a:ext>
            </a:extLst>
          </p:cNvPr>
          <p:cNvSpPr/>
          <p:nvPr/>
        </p:nvSpPr>
        <p:spPr>
          <a:xfrm>
            <a:off x="1356631" y="1076862"/>
            <a:ext cx="565575" cy="20008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0F2BA76-132B-BC4D-B3A3-1874BF61B6A7}"/>
              </a:ext>
            </a:extLst>
          </p:cNvPr>
          <p:cNvSpPr/>
          <p:nvPr/>
        </p:nvSpPr>
        <p:spPr>
          <a:xfrm>
            <a:off x="4213012" y="6156273"/>
            <a:ext cx="565575" cy="20008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1A5BB902-37A4-A546-9A86-D8A87BC9CD9B}"/>
              </a:ext>
            </a:extLst>
          </p:cNvPr>
          <p:cNvCxnSpPr>
            <a:stCxn id="33" idx="1"/>
          </p:cNvCxnSpPr>
          <p:nvPr/>
        </p:nvCxnSpPr>
        <p:spPr>
          <a:xfrm flipH="1">
            <a:off x="835742" y="1176903"/>
            <a:ext cx="520889" cy="114351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9BD60B06-7D08-B24E-A22A-1D1782E9DD1C}"/>
              </a:ext>
            </a:extLst>
          </p:cNvPr>
          <p:cNvCxnSpPr>
            <a:cxnSpLocks/>
            <a:endCxn id="45" idx="2"/>
          </p:cNvCxnSpPr>
          <p:nvPr/>
        </p:nvCxnSpPr>
        <p:spPr>
          <a:xfrm flipH="1" flipV="1">
            <a:off x="720319" y="2744133"/>
            <a:ext cx="3492696" cy="341214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1C64B8A9-83B3-994A-9A14-FD8F23E641EB}"/>
              </a:ext>
            </a:extLst>
          </p:cNvPr>
          <p:cNvSpPr txBox="1"/>
          <p:nvPr/>
        </p:nvSpPr>
        <p:spPr>
          <a:xfrm>
            <a:off x="64562" y="2374801"/>
            <a:ext cx="1311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 numéro</a:t>
            </a: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DC4D0E48-ED4C-EB4E-B1FB-F6122FCE4AFC}"/>
              </a:ext>
            </a:extLst>
          </p:cNvPr>
          <p:cNvCxnSpPr>
            <a:cxnSpLocks/>
          </p:cNvCxnSpPr>
          <p:nvPr/>
        </p:nvCxnSpPr>
        <p:spPr>
          <a:xfrm flipH="1">
            <a:off x="2025445" y="414112"/>
            <a:ext cx="1648329" cy="714095"/>
          </a:xfrm>
          <a:prstGeom prst="straightConnector1">
            <a:avLst/>
          </a:prstGeom>
          <a:ln w="19050">
            <a:solidFill>
              <a:srgbClr val="7030A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Parenthèse fermante 49">
            <a:extLst>
              <a:ext uri="{FF2B5EF4-FFF2-40B4-BE49-F238E27FC236}">
                <a16:creationId xmlns:a16="http://schemas.microsoft.com/office/drawing/2014/main" id="{77516F14-262E-D040-BD22-017D4A21517E}"/>
              </a:ext>
            </a:extLst>
          </p:cNvPr>
          <p:cNvSpPr/>
          <p:nvPr/>
        </p:nvSpPr>
        <p:spPr>
          <a:xfrm>
            <a:off x="7356881" y="2744133"/>
            <a:ext cx="45719" cy="3097125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01209552-335B-244C-B7AB-FC19273DC651}"/>
              </a:ext>
            </a:extLst>
          </p:cNvPr>
          <p:cNvSpPr txBox="1"/>
          <p:nvPr/>
        </p:nvSpPr>
        <p:spPr>
          <a:xfrm>
            <a:off x="7579056" y="3544080"/>
            <a:ext cx="2781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Des &lt;</a:t>
            </a:r>
            <a:r>
              <a:rPr lang="fr-FR" dirty="0" err="1"/>
              <a:t>list</a:t>
            </a:r>
            <a:r>
              <a:rPr lang="fr-FR" dirty="0"/>
              <a:t>&gt; avec un attribut </a:t>
            </a:r>
            <a:r>
              <a:rPr lang="fr-FR" i="1" dirty="0" err="1"/>
              <a:t>subtype</a:t>
            </a:r>
            <a:endParaRPr lang="fr-FR" i="1" dirty="0"/>
          </a:p>
          <a:p>
            <a:r>
              <a:rPr lang="fr-FR" dirty="0"/>
              <a:t>Dans celles-ci des &lt;item&gt;</a:t>
            </a:r>
          </a:p>
        </p:txBody>
      </p:sp>
    </p:spTree>
    <p:extLst>
      <p:ext uri="{BB962C8B-B14F-4D97-AF65-F5344CB8AC3E}">
        <p14:creationId xmlns:p14="http://schemas.microsoft.com/office/powerpoint/2010/main" val="3162465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4D3DA09-C8C6-4372-A065-F7F8667C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5332" y="2509683"/>
            <a:ext cx="5681542" cy="1838633"/>
          </a:xfrm>
        </p:spPr>
        <p:txBody>
          <a:bodyPr anchor="b">
            <a:normAutofit/>
          </a:bodyPr>
          <a:lstStyle/>
          <a:p>
            <a:pPr algn="l"/>
            <a:r>
              <a:rPr lang="fr-FR" dirty="0"/>
              <a:t>I. Introduction</a:t>
            </a:r>
            <a:br>
              <a:rPr lang="fr-FR" dirty="0"/>
            </a:br>
            <a:endParaRPr lang="fr-F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423BC0-9772-48AE-82C6-C75EACADE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" r="2072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5FC2D-3CC0-417E-B896-C51054FAF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306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49545-341B-4370-B2AD-30D75ED1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80" y="311372"/>
            <a:ext cx="3330879" cy="693161"/>
          </a:xfrm>
        </p:spPr>
        <p:txBody>
          <a:bodyPr>
            <a:normAutofit fontScale="90000"/>
          </a:bodyPr>
          <a:lstStyle/>
          <a:p>
            <a:r>
              <a:rPr lang="fr-FR" dirty="0"/>
              <a:t>&lt;div n="4"&gt;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Inès </a:t>
            </a:r>
            <a:r>
              <a:rPr lang="fr-FR" dirty="0" err="1"/>
              <a:t>Burri</a:t>
            </a:r>
            <a:r>
              <a:rPr lang="fr-FR" dirty="0"/>
              <a:t>, Anaïs </a:t>
            </a:r>
            <a:r>
              <a:rPr lang="fr-FR" dirty="0" err="1"/>
              <a:t>Chambat</a:t>
            </a:r>
            <a:r>
              <a:rPr lang="fr-FR" dirty="0"/>
              <a:t>, </a:t>
            </a:r>
            <a:r>
              <a:rPr lang="fr-FR" dirty="0" err="1"/>
              <a:t>Célian</a:t>
            </a:r>
            <a:r>
              <a:rPr lang="fr-FR" dirty="0"/>
              <a:t> </a:t>
            </a:r>
            <a:r>
              <a:rPr lang="fr-FR" dirty="0" err="1"/>
              <a:t>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9" name="Image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392E8D01-E57B-D440-947C-912AFEE81C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3"/>
          <a:stretch/>
        </p:blipFill>
        <p:spPr>
          <a:xfrm>
            <a:off x="484880" y="1863921"/>
            <a:ext cx="8728066" cy="3130158"/>
          </a:xfrm>
          <a:prstGeom prst="rect">
            <a:avLst/>
          </a:prstGeom>
        </p:spPr>
      </p:pic>
      <p:sp>
        <p:nvSpPr>
          <p:cNvPr id="10" name="Flèche vers la droite 9">
            <a:extLst>
              <a:ext uri="{FF2B5EF4-FFF2-40B4-BE49-F238E27FC236}">
                <a16:creationId xmlns:a16="http://schemas.microsoft.com/office/drawing/2014/main" id="{C3242AFD-4203-3F4A-8343-43956530CCAB}"/>
              </a:ext>
            </a:extLst>
          </p:cNvPr>
          <p:cNvSpPr/>
          <p:nvPr/>
        </p:nvSpPr>
        <p:spPr>
          <a:xfrm>
            <a:off x="484880" y="2987040"/>
            <a:ext cx="47524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Flèche vers la droite 24">
            <a:extLst>
              <a:ext uri="{FF2B5EF4-FFF2-40B4-BE49-F238E27FC236}">
                <a16:creationId xmlns:a16="http://schemas.microsoft.com/office/drawing/2014/main" id="{B22B42B7-697E-F142-8BFC-F39D2ADE5A1B}"/>
              </a:ext>
            </a:extLst>
          </p:cNvPr>
          <p:cNvSpPr/>
          <p:nvPr/>
        </p:nvSpPr>
        <p:spPr>
          <a:xfrm>
            <a:off x="484880" y="3998828"/>
            <a:ext cx="47524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Flèche vers la droite 28">
            <a:extLst>
              <a:ext uri="{FF2B5EF4-FFF2-40B4-BE49-F238E27FC236}">
                <a16:creationId xmlns:a16="http://schemas.microsoft.com/office/drawing/2014/main" id="{2840B92A-9F26-8441-870E-CFCBCD7896CC}"/>
              </a:ext>
            </a:extLst>
          </p:cNvPr>
          <p:cNvSpPr/>
          <p:nvPr/>
        </p:nvSpPr>
        <p:spPr>
          <a:xfrm>
            <a:off x="1097280" y="3480668"/>
            <a:ext cx="335280" cy="21336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Flèche vers la droite 29">
            <a:extLst>
              <a:ext uri="{FF2B5EF4-FFF2-40B4-BE49-F238E27FC236}">
                <a16:creationId xmlns:a16="http://schemas.microsoft.com/office/drawing/2014/main" id="{DBCDE19B-D3FF-F14D-97F2-AEFAA4B7731B}"/>
              </a:ext>
            </a:extLst>
          </p:cNvPr>
          <p:cNvSpPr/>
          <p:nvPr/>
        </p:nvSpPr>
        <p:spPr>
          <a:xfrm>
            <a:off x="1127760" y="4253243"/>
            <a:ext cx="335280" cy="21336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7FDF3E60-79B7-7043-9880-A196C4EB149E}"/>
              </a:ext>
            </a:extLst>
          </p:cNvPr>
          <p:cNvCxnSpPr>
            <a:cxnSpLocks/>
          </p:cNvCxnSpPr>
          <p:nvPr/>
        </p:nvCxnSpPr>
        <p:spPr>
          <a:xfrm flipV="1">
            <a:off x="5989320" y="1610348"/>
            <a:ext cx="1938424" cy="13766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4932CF48-BC4A-4F43-841F-69D892105180}"/>
              </a:ext>
            </a:extLst>
          </p:cNvPr>
          <p:cNvCxnSpPr>
            <a:cxnSpLocks/>
          </p:cNvCxnSpPr>
          <p:nvPr/>
        </p:nvCxnSpPr>
        <p:spPr>
          <a:xfrm>
            <a:off x="4523330" y="3215065"/>
            <a:ext cx="204511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18BDCE59-20D8-5840-A719-827FB76D9B92}"/>
              </a:ext>
            </a:extLst>
          </p:cNvPr>
          <p:cNvSpPr txBox="1"/>
          <p:nvPr/>
        </p:nvSpPr>
        <p:spPr>
          <a:xfrm>
            <a:off x="7912743" y="1404957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source</a:t>
            </a: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4D7FB5DB-F1FC-FB46-915E-721128D21EAA}"/>
              </a:ext>
            </a:extLst>
          </p:cNvPr>
          <p:cNvCxnSpPr>
            <a:cxnSpLocks/>
          </p:cNvCxnSpPr>
          <p:nvPr/>
        </p:nvCxnSpPr>
        <p:spPr>
          <a:xfrm>
            <a:off x="4523330" y="4212188"/>
            <a:ext cx="146599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37B63931-C2A8-B047-864C-6FD5689E32EB}"/>
              </a:ext>
            </a:extLst>
          </p:cNvPr>
          <p:cNvCxnSpPr>
            <a:cxnSpLocks/>
          </p:cNvCxnSpPr>
          <p:nvPr/>
        </p:nvCxnSpPr>
        <p:spPr>
          <a:xfrm flipV="1">
            <a:off x="5882640" y="1762748"/>
            <a:ext cx="2197504" cy="22360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86255685-515A-954A-96B5-84A5D6C985A9}"/>
              </a:ext>
            </a:extLst>
          </p:cNvPr>
          <p:cNvCxnSpPr>
            <a:cxnSpLocks/>
          </p:cNvCxnSpPr>
          <p:nvPr/>
        </p:nvCxnSpPr>
        <p:spPr>
          <a:xfrm flipV="1">
            <a:off x="8137998" y="2233253"/>
            <a:ext cx="1074948" cy="7269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3B7A2A3A-325A-324D-928D-40D11411333F}"/>
              </a:ext>
            </a:extLst>
          </p:cNvPr>
          <p:cNvCxnSpPr>
            <a:cxnSpLocks/>
          </p:cNvCxnSpPr>
          <p:nvPr/>
        </p:nvCxnSpPr>
        <p:spPr>
          <a:xfrm>
            <a:off x="6792269" y="3215066"/>
            <a:ext cx="1690502" cy="733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744240E2-D276-F244-8B6C-BF9F7A24C470}"/>
              </a:ext>
            </a:extLst>
          </p:cNvPr>
          <p:cNvSpPr txBox="1"/>
          <p:nvPr/>
        </p:nvSpPr>
        <p:spPr>
          <a:xfrm>
            <a:off x="9052799" y="1863921"/>
            <a:ext cx="1553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L’adresse web</a:t>
            </a:r>
          </a:p>
        </p:txBody>
      </p: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3D2D2A15-6020-5C41-B034-600C84339E1B}"/>
              </a:ext>
            </a:extLst>
          </p:cNvPr>
          <p:cNvCxnSpPr>
            <a:cxnSpLocks/>
          </p:cNvCxnSpPr>
          <p:nvPr/>
        </p:nvCxnSpPr>
        <p:spPr>
          <a:xfrm flipV="1">
            <a:off x="6096000" y="4234185"/>
            <a:ext cx="1738189" cy="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AC4BBEEB-A53F-124A-9CA8-3FDF70F75173}"/>
              </a:ext>
            </a:extLst>
          </p:cNvPr>
          <p:cNvCxnSpPr>
            <a:cxnSpLocks/>
          </p:cNvCxnSpPr>
          <p:nvPr/>
        </p:nvCxnSpPr>
        <p:spPr>
          <a:xfrm flipV="1">
            <a:off x="7467193" y="2254685"/>
            <a:ext cx="1925207" cy="17225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1B1129CF-28CF-2D4D-9300-B7B56A80EB97}"/>
              </a:ext>
            </a:extLst>
          </p:cNvPr>
          <p:cNvCxnSpPr>
            <a:cxnSpLocks/>
          </p:cNvCxnSpPr>
          <p:nvPr/>
        </p:nvCxnSpPr>
        <p:spPr>
          <a:xfrm>
            <a:off x="2349769" y="3715216"/>
            <a:ext cx="1825991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594E592A-262B-E44E-AD83-DCFC7573EB37}"/>
              </a:ext>
            </a:extLst>
          </p:cNvPr>
          <p:cNvCxnSpPr>
            <a:cxnSpLocks/>
          </p:cNvCxnSpPr>
          <p:nvPr/>
        </p:nvCxnSpPr>
        <p:spPr>
          <a:xfrm>
            <a:off x="2320693" y="4508979"/>
            <a:ext cx="1825991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D0DAF633-2DBD-E04A-8D2B-D771A0C08946}"/>
              </a:ext>
            </a:extLst>
          </p:cNvPr>
          <p:cNvCxnSpPr>
            <a:cxnSpLocks/>
          </p:cNvCxnSpPr>
          <p:nvPr/>
        </p:nvCxnSpPr>
        <p:spPr>
          <a:xfrm flipH="1">
            <a:off x="2291915" y="3766136"/>
            <a:ext cx="1150289" cy="122073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9ED43D90-F6A6-CB41-BCCA-DF3505AD67C1}"/>
              </a:ext>
            </a:extLst>
          </p:cNvPr>
          <p:cNvCxnSpPr>
            <a:cxnSpLocks/>
          </p:cNvCxnSpPr>
          <p:nvPr/>
        </p:nvCxnSpPr>
        <p:spPr>
          <a:xfrm flipH="1">
            <a:off x="2444316" y="4508979"/>
            <a:ext cx="1119325" cy="63029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ZoneTexte 59">
            <a:extLst>
              <a:ext uri="{FF2B5EF4-FFF2-40B4-BE49-F238E27FC236}">
                <a16:creationId xmlns:a16="http://schemas.microsoft.com/office/drawing/2014/main" id="{D00F0B2F-90B2-D040-924E-EDE16CE38AFF}"/>
              </a:ext>
            </a:extLst>
          </p:cNvPr>
          <p:cNvSpPr txBox="1"/>
          <p:nvPr/>
        </p:nvSpPr>
        <p:spPr>
          <a:xfrm>
            <a:off x="853724" y="5015692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L’adresse web</a:t>
            </a:r>
          </a:p>
        </p:txBody>
      </p: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443C5313-28EA-5C43-BACA-63DBFC5CF18F}"/>
              </a:ext>
            </a:extLst>
          </p:cNvPr>
          <p:cNvCxnSpPr>
            <a:cxnSpLocks/>
          </p:cNvCxnSpPr>
          <p:nvPr/>
        </p:nvCxnSpPr>
        <p:spPr>
          <a:xfrm>
            <a:off x="4373809" y="3735656"/>
            <a:ext cx="5055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04E89D34-8F9F-DA4F-9B01-0A0E3D772932}"/>
              </a:ext>
            </a:extLst>
          </p:cNvPr>
          <p:cNvCxnSpPr>
            <a:cxnSpLocks/>
          </p:cNvCxnSpPr>
          <p:nvPr/>
        </p:nvCxnSpPr>
        <p:spPr>
          <a:xfrm>
            <a:off x="4373809" y="4498939"/>
            <a:ext cx="5055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35049FF5-ABCA-2A40-AFCA-7650F4233CF8}"/>
              </a:ext>
            </a:extLst>
          </p:cNvPr>
          <p:cNvCxnSpPr>
            <a:cxnSpLocks/>
          </p:cNvCxnSpPr>
          <p:nvPr/>
        </p:nvCxnSpPr>
        <p:spPr>
          <a:xfrm>
            <a:off x="4584042" y="3733499"/>
            <a:ext cx="1293420" cy="97089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C66E105A-A980-D84F-A930-50F435AE47D6}"/>
              </a:ext>
            </a:extLst>
          </p:cNvPr>
          <p:cNvCxnSpPr>
            <a:cxnSpLocks/>
          </p:cNvCxnSpPr>
          <p:nvPr/>
        </p:nvCxnSpPr>
        <p:spPr>
          <a:xfrm>
            <a:off x="4595443" y="4508979"/>
            <a:ext cx="1218292" cy="34923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9" name="ZoneTexte 68">
            <a:extLst>
              <a:ext uri="{FF2B5EF4-FFF2-40B4-BE49-F238E27FC236}">
                <a16:creationId xmlns:a16="http://schemas.microsoft.com/office/drawing/2014/main" id="{2B159E7E-57FE-A245-8976-952256DE12B9}"/>
              </a:ext>
            </a:extLst>
          </p:cNvPr>
          <p:cNvSpPr txBox="1"/>
          <p:nvPr/>
        </p:nvSpPr>
        <p:spPr>
          <a:xfrm>
            <a:off x="5845138" y="4663103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902814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49545-341B-4370-B2AD-30D75ED1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79" y="311372"/>
            <a:ext cx="8214277" cy="693161"/>
          </a:xfrm>
        </p:spPr>
        <p:txBody>
          <a:bodyPr>
            <a:normAutofit fontScale="90000"/>
          </a:bodyPr>
          <a:lstStyle/>
          <a:p>
            <a:r>
              <a:rPr lang="fr-FR" dirty="0"/>
              <a:t>Les feuilles de transformations XSL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Inès </a:t>
            </a:r>
            <a:r>
              <a:rPr lang="fr-FR" dirty="0" err="1"/>
              <a:t>Burri</a:t>
            </a:r>
            <a:r>
              <a:rPr lang="fr-FR" dirty="0"/>
              <a:t>, Anaïs </a:t>
            </a:r>
            <a:r>
              <a:rPr lang="fr-FR" dirty="0" err="1"/>
              <a:t>Chambat</a:t>
            </a:r>
            <a:r>
              <a:rPr lang="fr-FR" dirty="0"/>
              <a:t>, </a:t>
            </a:r>
            <a:r>
              <a:rPr lang="fr-FR" dirty="0" err="1"/>
              <a:t>Célian</a:t>
            </a:r>
            <a:r>
              <a:rPr lang="fr-FR" dirty="0"/>
              <a:t> </a:t>
            </a:r>
            <a:r>
              <a:rPr lang="fr-FR" dirty="0" err="1"/>
              <a:t>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3609E13-4F48-D549-952B-0CD6DB27DC01}"/>
              </a:ext>
            </a:extLst>
          </p:cNvPr>
          <p:cNvSpPr txBox="1"/>
          <p:nvPr/>
        </p:nvSpPr>
        <p:spPr>
          <a:xfrm>
            <a:off x="484879" y="1004533"/>
            <a:ext cx="8519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Exemple : création d’un tableau avec </a:t>
            </a:r>
            <a:r>
              <a:rPr lang="fr-FR" i="1" dirty="0"/>
              <a:t>entité auteur/ lien/ source du lien/ description du lien</a:t>
            </a:r>
            <a:endParaRPr lang="fr-FR" dirty="0"/>
          </a:p>
        </p:txBody>
      </p:sp>
      <p:pic>
        <p:nvPicPr>
          <p:cNvPr id="12" name="Image 11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E5CF03A0-0377-B24C-88E1-865A14A4CA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65" y="1560190"/>
            <a:ext cx="10393500" cy="417766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B7124BE-0A68-9849-A4E0-DA3AA455B35A}"/>
              </a:ext>
            </a:extLst>
          </p:cNvPr>
          <p:cNvSpPr/>
          <p:nvPr/>
        </p:nvSpPr>
        <p:spPr>
          <a:xfrm>
            <a:off x="484879" y="2960370"/>
            <a:ext cx="2349761" cy="26289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AE9E666-6801-DE48-8515-BAD261FA65F1}"/>
              </a:ext>
            </a:extLst>
          </p:cNvPr>
          <p:cNvSpPr txBox="1"/>
          <p:nvPr/>
        </p:nvSpPr>
        <p:spPr>
          <a:xfrm>
            <a:off x="4229100" y="2591038"/>
            <a:ext cx="1580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Une sortie .</a:t>
            </a:r>
            <a:r>
              <a:rPr lang="fr-FR" dirty="0" err="1"/>
              <a:t>txt</a:t>
            </a:r>
            <a:endParaRPr lang="fr-FR" dirty="0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257FC6A2-BB7C-154D-BD93-1C9641E7F8AF}"/>
              </a:ext>
            </a:extLst>
          </p:cNvPr>
          <p:cNvCxnSpPr>
            <a:endCxn id="14" idx="1"/>
          </p:cNvCxnSpPr>
          <p:nvPr/>
        </p:nvCxnSpPr>
        <p:spPr>
          <a:xfrm flipV="1">
            <a:off x="2834640" y="2775704"/>
            <a:ext cx="1394460" cy="18466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4F5D66EA-6A4D-BF4F-84BB-1074B6505DA3}"/>
              </a:ext>
            </a:extLst>
          </p:cNvPr>
          <p:cNvCxnSpPr>
            <a:cxnSpLocks/>
          </p:cNvCxnSpPr>
          <p:nvPr/>
        </p:nvCxnSpPr>
        <p:spPr>
          <a:xfrm flipV="1">
            <a:off x="6526530" y="3516027"/>
            <a:ext cx="1077077" cy="62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543CDF8C-28F2-4B4C-9A72-672E647F943D}"/>
              </a:ext>
            </a:extLst>
          </p:cNvPr>
          <p:cNvSpPr txBox="1"/>
          <p:nvPr/>
        </p:nvSpPr>
        <p:spPr>
          <a:xfrm>
            <a:off x="7619239" y="3336662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Création des noms de colonnes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02D0C6C-8F87-5E41-8085-5004F0527998}"/>
              </a:ext>
            </a:extLst>
          </p:cNvPr>
          <p:cNvSpPr/>
          <p:nvPr/>
        </p:nvSpPr>
        <p:spPr>
          <a:xfrm>
            <a:off x="911598" y="3705994"/>
            <a:ext cx="9695441" cy="1306092"/>
          </a:xfrm>
          <a:prstGeom prst="rect">
            <a:avLst/>
          </a:prstGeom>
          <a:noFill/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71AC2CB-633C-4D4F-B975-17B09C7308EC}"/>
              </a:ext>
            </a:extLst>
          </p:cNvPr>
          <p:cNvSpPr txBox="1"/>
          <p:nvPr/>
        </p:nvSpPr>
        <p:spPr>
          <a:xfrm>
            <a:off x="6029185" y="4642754"/>
            <a:ext cx="3598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Remplissage des lignes du tableau</a:t>
            </a:r>
          </a:p>
        </p:txBody>
      </p:sp>
    </p:spTree>
    <p:extLst>
      <p:ext uri="{BB962C8B-B14F-4D97-AF65-F5344CB8AC3E}">
        <p14:creationId xmlns:p14="http://schemas.microsoft.com/office/powerpoint/2010/main" val="5825800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12" name="Image 11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E72E60A0-7AC7-7649-8E70-09792E0E21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00"/>
          <a:stretch/>
        </p:blipFill>
        <p:spPr>
          <a:xfrm>
            <a:off x="381000" y="1075410"/>
            <a:ext cx="10972800" cy="469773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592301CD-CFF5-3141-94ED-514EE4D5BBD2}"/>
              </a:ext>
            </a:extLst>
          </p:cNvPr>
          <p:cNvSpPr txBox="1"/>
          <p:nvPr/>
        </p:nvSpPr>
        <p:spPr>
          <a:xfrm>
            <a:off x="754380" y="5892009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1. Le fichier XML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9FD97C1-25D0-5241-8090-8AABA49D34E6}"/>
              </a:ext>
            </a:extLst>
          </p:cNvPr>
          <p:cNvSpPr txBox="1"/>
          <p:nvPr/>
        </p:nvSpPr>
        <p:spPr>
          <a:xfrm>
            <a:off x="4278630" y="5916140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 Le fichier XSL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22A5587-4DB5-1A47-8525-29A4845BCC9A}"/>
              </a:ext>
            </a:extLst>
          </p:cNvPr>
          <p:cNvSpPr txBox="1"/>
          <p:nvPr/>
        </p:nvSpPr>
        <p:spPr>
          <a:xfrm>
            <a:off x="8153400" y="5916140"/>
            <a:ext cx="166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3. La sortie .</a:t>
            </a:r>
            <a:r>
              <a:rPr lang="fr-FR" dirty="0" err="1"/>
              <a:t>txt</a:t>
            </a:r>
            <a:endParaRPr lang="fr-FR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5090440-FD9C-0A4D-BE06-41AF15986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79" y="311372"/>
            <a:ext cx="8214277" cy="693161"/>
          </a:xfrm>
        </p:spPr>
        <p:txBody>
          <a:bodyPr>
            <a:normAutofit fontScale="90000"/>
          </a:bodyPr>
          <a:lstStyle/>
          <a:p>
            <a:r>
              <a:rPr lang="fr-FR" dirty="0"/>
              <a:t>Les feuilles de transformations XSL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34C8871-776E-A74A-8A69-0E3AA098CDBC}"/>
              </a:ext>
            </a:extLst>
          </p:cNvPr>
          <p:cNvSpPr txBox="1"/>
          <p:nvPr/>
        </p:nvSpPr>
        <p:spPr>
          <a:xfrm>
            <a:off x="3399259" y="5765710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+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06ACCA8-3A91-644E-A5C7-41E460ABC45E}"/>
              </a:ext>
            </a:extLst>
          </p:cNvPr>
          <p:cNvSpPr txBox="1"/>
          <p:nvPr/>
        </p:nvSpPr>
        <p:spPr>
          <a:xfrm>
            <a:off x="7432357" y="5782590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=</a:t>
            </a:r>
          </a:p>
        </p:txBody>
      </p:sp>
      <p:sp>
        <p:nvSpPr>
          <p:cNvPr id="21" name="Flèche vers la droite 20">
            <a:extLst>
              <a:ext uri="{FF2B5EF4-FFF2-40B4-BE49-F238E27FC236}">
                <a16:creationId xmlns:a16="http://schemas.microsoft.com/office/drawing/2014/main" id="{1A35FD94-E394-AE4E-99AE-6ACF5BFB091E}"/>
              </a:ext>
            </a:extLst>
          </p:cNvPr>
          <p:cNvSpPr/>
          <p:nvPr/>
        </p:nvSpPr>
        <p:spPr>
          <a:xfrm>
            <a:off x="2480310" y="3589020"/>
            <a:ext cx="1005840" cy="14859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lèche vers la droite 21">
            <a:extLst>
              <a:ext uri="{FF2B5EF4-FFF2-40B4-BE49-F238E27FC236}">
                <a16:creationId xmlns:a16="http://schemas.microsoft.com/office/drawing/2014/main" id="{D6DF997A-6DDF-BE4E-825A-880B69FD0EBD}"/>
              </a:ext>
            </a:extLst>
          </p:cNvPr>
          <p:cNvSpPr/>
          <p:nvPr/>
        </p:nvSpPr>
        <p:spPr>
          <a:xfrm>
            <a:off x="7147560" y="3589020"/>
            <a:ext cx="1005840" cy="14859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29418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85090440-FD9C-0A4D-BE06-41AF15986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79" y="311372"/>
            <a:ext cx="8214277" cy="693161"/>
          </a:xfrm>
        </p:spPr>
        <p:txBody>
          <a:bodyPr>
            <a:normAutofit fontScale="90000"/>
          </a:bodyPr>
          <a:lstStyle/>
          <a:p>
            <a:r>
              <a:rPr lang="fr-FR" dirty="0"/>
              <a:t>Pour obtenir :</a:t>
            </a:r>
          </a:p>
        </p:txBody>
      </p:sp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EB1385F-29D4-4E43-84C7-A7F1BE2C5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98" y="1004533"/>
            <a:ext cx="10532533" cy="562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107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4D3DA09-C8C6-4372-A065-F7F8667C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5159" y="2129919"/>
            <a:ext cx="4576482" cy="2096523"/>
          </a:xfrm>
        </p:spPr>
        <p:txBody>
          <a:bodyPr anchor="b">
            <a:normAutofit/>
          </a:bodyPr>
          <a:lstStyle/>
          <a:p>
            <a:pPr algn="l"/>
            <a:r>
              <a:rPr lang="fr-FR" dirty="0"/>
              <a:t>III. Le réalisé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423BC0-9772-48AE-82C6-C75EACADE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" r="2072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33FFCB-EF1B-46B4-91CA-A3CA6CF0D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E87E09-339A-4CE8-8674-DDD55F804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9544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CF29F1-3426-4CB6-AA61-06A6B3B44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1) Facebook : possibilités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F4F02E-CBEF-430F-9331-7046393669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endParaRPr lang="fr-FR" dirty="0"/>
          </a:p>
          <a:p>
            <a:r>
              <a:rPr lang="fr-FR" dirty="0"/>
              <a:t>API : </a:t>
            </a:r>
            <a:r>
              <a:rPr lang="fr-FR" dirty="0" err="1"/>
              <a:t>access</a:t>
            </a:r>
            <a:r>
              <a:rPr lang="fr-FR" dirty="0"/>
              <a:t> information</a:t>
            </a:r>
          </a:p>
          <a:p>
            <a:r>
              <a:rPr lang="fr-FR" dirty="0"/>
              <a:t>Possibilités :</a:t>
            </a:r>
          </a:p>
          <a:p>
            <a:pPr lvl="1"/>
            <a:r>
              <a:rPr lang="fr-FR" dirty="0"/>
              <a:t>15 requêtes / quart d’heures</a:t>
            </a:r>
          </a:p>
          <a:p>
            <a:pPr marL="457200" lvl="1" indent="0">
              <a:buNone/>
            </a:pPr>
            <a:endParaRPr lang="fr-FR" dirty="0"/>
          </a:p>
          <a:p>
            <a:pPr lvl="1"/>
            <a:endParaRPr lang="fr-FR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0404A6C-23CF-427F-91DD-B61F459F9D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0045" y="1825625"/>
            <a:ext cx="5802086" cy="4351338"/>
          </a:xfrm>
        </p:spPr>
        <p:txBody>
          <a:bodyPr>
            <a:normAutofit fontScale="92500" lnSpcReduction="20000"/>
          </a:bodyPr>
          <a:lstStyle/>
          <a:p>
            <a:pPr marL="457200" lvl="1" indent="0">
              <a:buNone/>
            </a:pPr>
            <a:r>
              <a:rPr lang="fr-FR" dirty="0"/>
              <a:t>30</a:t>
            </a:r>
            <a:r>
              <a:rPr lang="fr-FR" baseline="30000" dirty="0"/>
              <a:t>e</a:t>
            </a:r>
            <a:r>
              <a:rPr lang="fr-FR" dirty="0"/>
              <a:t> de </a:t>
            </a:r>
            <a:r>
              <a:rPr lang="fr-FR" dirty="0" err="1"/>
              <a:t>packets</a:t>
            </a:r>
            <a:r>
              <a:rPr lang="fr-FR" dirty="0"/>
              <a:t> de données disponibles :</a:t>
            </a:r>
          </a:p>
          <a:p>
            <a:pPr marL="457200" lvl="1" indent="0">
              <a:buNone/>
            </a:pPr>
            <a:r>
              <a:rPr lang="fr-FR" dirty="0" err="1">
                <a:solidFill>
                  <a:srgbClr val="C00000"/>
                </a:solidFill>
              </a:rPr>
              <a:t>user_posts</a:t>
            </a:r>
            <a:r>
              <a:rPr lang="fr-FR" dirty="0">
                <a:solidFill>
                  <a:srgbClr val="C00000"/>
                </a:solidFill>
              </a:rPr>
              <a:t>, </a:t>
            </a:r>
            <a:r>
              <a:rPr lang="fr-FR" dirty="0" err="1">
                <a:solidFill>
                  <a:srgbClr val="C00000"/>
                </a:solidFill>
              </a:rPr>
              <a:t>user_location</a:t>
            </a:r>
            <a:r>
              <a:rPr lang="fr-FR" dirty="0">
                <a:solidFill>
                  <a:srgbClr val="C00000"/>
                </a:solidFill>
              </a:rPr>
              <a:t>, </a:t>
            </a:r>
            <a:r>
              <a:rPr lang="fr-FR" dirty="0" err="1">
                <a:solidFill>
                  <a:srgbClr val="C00000"/>
                </a:solidFill>
              </a:rPr>
              <a:t>user_link</a:t>
            </a:r>
            <a:r>
              <a:rPr lang="fr-FR" dirty="0"/>
              <a:t>, </a:t>
            </a:r>
            <a:r>
              <a:rPr lang="fr-FR" dirty="0" err="1">
                <a:solidFill>
                  <a:srgbClr val="C00000"/>
                </a:solidFill>
              </a:rPr>
              <a:t>user_likes</a:t>
            </a:r>
            <a:r>
              <a:rPr lang="fr-FR" dirty="0">
                <a:solidFill>
                  <a:srgbClr val="C00000"/>
                </a:solidFill>
              </a:rPr>
              <a:t>, </a:t>
            </a:r>
            <a:r>
              <a:rPr lang="fr-FR" dirty="0" err="1">
                <a:solidFill>
                  <a:srgbClr val="C00000"/>
                </a:solidFill>
              </a:rPr>
              <a:t>user_hometown</a:t>
            </a:r>
            <a:r>
              <a:rPr lang="fr-FR" dirty="0">
                <a:solidFill>
                  <a:srgbClr val="C00000"/>
                </a:solidFill>
              </a:rPr>
              <a:t>, </a:t>
            </a:r>
            <a:r>
              <a:rPr lang="fr-FR" dirty="0" err="1">
                <a:solidFill>
                  <a:srgbClr val="C00000"/>
                </a:solidFill>
              </a:rPr>
              <a:t>user_gender</a:t>
            </a:r>
            <a:r>
              <a:rPr lang="fr-FR" dirty="0">
                <a:solidFill>
                  <a:srgbClr val="C00000"/>
                </a:solidFill>
              </a:rPr>
              <a:t>, </a:t>
            </a:r>
            <a:r>
              <a:rPr lang="fr-FR" dirty="0" err="1">
                <a:solidFill>
                  <a:srgbClr val="C00000"/>
                </a:solidFill>
              </a:rPr>
              <a:t>user_friends</a:t>
            </a:r>
            <a:r>
              <a:rPr lang="fr-FR" dirty="0">
                <a:solidFill>
                  <a:srgbClr val="C00000"/>
                </a:solidFill>
              </a:rPr>
              <a:t>, </a:t>
            </a:r>
            <a:r>
              <a:rPr lang="fr-FR" dirty="0" err="1">
                <a:solidFill>
                  <a:srgbClr val="C00000"/>
                </a:solidFill>
              </a:rPr>
              <a:t>user_events</a:t>
            </a:r>
            <a:r>
              <a:rPr lang="fr-FR" dirty="0">
                <a:solidFill>
                  <a:srgbClr val="C00000"/>
                </a:solidFill>
              </a:rPr>
              <a:t>, </a:t>
            </a:r>
            <a:r>
              <a:rPr lang="fr-FR" dirty="0" err="1">
                <a:solidFill>
                  <a:srgbClr val="C00000"/>
                </a:solidFill>
              </a:rPr>
              <a:t>user_birthday</a:t>
            </a:r>
            <a:r>
              <a:rPr lang="fr-FR" dirty="0">
                <a:solidFill>
                  <a:srgbClr val="C00000"/>
                </a:solidFill>
              </a:rPr>
              <a:t>, </a:t>
            </a:r>
            <a:r>
              <a:rPr lang="fr-FR" dirty="0" err="1">
                <a:solidFill>
                  <a:srgbClr val="C00000"/>
                </a:solidFill>
              </a:rPr>
              <a:t>user_age_range</a:t>
            </a:r>
            <a:r>
              <a:rPr lang="fr-FR" dirty="0"/>
              <a:t>, </a:t>
            </a:r>
            <a:r>
              <a:rPr lang="fr-FR" dirty="0" err="1"/>
              <a:t>attribution_read</a:t>
            </a:r>
            <a:r>
              <a:rPr lang="fr-FR" dirty="0"/>
              <a:t>, </a:t>
            </a:r>
            <a:r>
              <a:rPr lang="fr-FR" dirty="0" err="1"/>
              <a:t>ads_management</a:t>
            </a:r>
            <a:r>
              <a:rPr lang="fr-FR" dirty="0"/>
              <a:t>, </a:t>
            </a:r>
            <a:r>
              <a:rPr lang="fr-FR" dirty="0" err="1"/>
              <a:t>ads_read</a:t>
            </a:r>
            <a:r>
              <a:rPr lang="fr-FR" dirty="0"/>
              <a:t>, </a:t>
            </a:r>
            <a:r>
              <a:rPr lang="fr-FR" dirty="0" err="1"/>
              <a:t>user_videos</a:t>
            </a:r>
            <a:r>
              <a:rPr lang="fr-FR" dirty="0"/>
              <a:t>, </a:t>
            </a:r>
            <a:r>
              <a:rPr lang="fr-FR" dirty="0" err="1"/>
              <a:t>user_photos</a:t>
            </a:r>
            <a:r>
              <a:rPr lang="fr-FR" dirty="0"/>
              <a:t>, </a:t>
            </a:r>
            <a:r>
              <a:rPr lang="fr-FR" dirty="0" err="1"/>
              <a:t>read_page_mailboxes</a:t>
            </a:r>
            <a:r>
              <a:rPr lang="fr-FR" dirty="0"/>
              <a:t>, </a:t>
            </a:r>
            <a:r>
              <a:rPr lang="fr-FR" dirty="0" err="1"/>
              <a:t>read_insights</a:t>
            </a:r>
            <a:r>
              <a:rPr lang="fr-FR" dirty="0"/>
              <a:t>, </a:t>
            </a:r>
            <a:r>
              <a:rPr lang="fr-FR" dirty="0" err="1"/>
              <a:t>publish_to_groups</a:t>
            </a:r>
            <a:r>
              <a:rPr lang="fr-FR" dirty="0"/>
              <a:t>, </a:t>
            </a:r>
            <a:r>
              <a:rPr lang="fr-FR" dirty="0" err="1"/>
              <a:t>publish_pages</a:t>
            </a:r>
            <a:r>
              <a:rPr lang="fr-FR" dirty="0"/>
              <a:t>, </a:t>
            </a:r>
            <a:r>
              <a:rPr lang="fr-FR" dirty="0" err="1"/>
              <a:t>pages_manage_instant_articles</a:t>
            </a:r>
            <a:r>
              <a:rPr lang="fr-FR" dirty="0"/>
              <a:t>, </a:t>
            </a:r>
            <a:r>
              <a:rPr lang="fr-FR" dirty="0" err="1"/>
              <a:t>pages_manage_cta</a:t>
            </a:r>
            <a:r>
              <a:rPr lang="fr-FR" dirty="0"/>
              <a:t>, </a:t>
            </a:r>
            <a:r>
              <a:rPr lang="fr-FR" dirty="0" err="1"/>
              <a:t>manage_pages</a:t>
            </a:r>
            <a:r>
              <a:rPr lang="fr-FR" dirty="0"/>
              <a:t>, </a:t>
            </a:r>
            <a:r>
              <a:rPr lang="fr-FR" dirty="0" err="1"/>
              <a:t>leads_retrieval</a:t>
            </a:r>
            <a:r>
              <a:rPr lang="fr-FR" dirty="0"/>
              <a:t>, </a:t>
            </a:r>
            <a:r>
              <a:rPr lang="fr-FR" dirty="0" err="1"/>
              <a:t>groups_access_member_info</a:t>
            </a:r>
            <a:r>
              <a:rPr lang="fr-FR" dirty="0"/>
              <a:t>, </a:t>
            </a:r>
            <a:r>
              <a:rPr lang="fr-FR" dirty="0" err="1"/>
              <a:t>business_management</a:t>
            </a:r>
            <a:r>
              <a:rPr lang="fr-FR" dirty="0"/>
              <a:t>, </a:t>
            </a:r>
            <a:r>
              <a:rPr lang="fr-FR" dirty="0" err="1"/>
              <a:t>publish_video</a:t>
            </a:r>
            <a:r>
              <a:rPr lang="fr-FR" dirty="0"/>
              <a:t>, </a:t>
            </a:r>
            <a:r>
              <a:rPr lang="fr-FR" dirty="0" err="1"/>
              <a:t>instagram_manage_insights</a:t>
            </a:r>
            <a:r>
              <a:rPr lang="fr-FR" dirty="0"/>
              <a:t>, </a:t>
            </a:r>
            <a:r>
              <a:rPr lang="fr-FR" dirty="0" err="1"/>
              <a:t>instagram_manage_comments</a:t>
            </a:r>
            <a:r>
              <a:rPr lang="fr-FR" dirty="0"/>
              <a:t>, </a:t>
            </a:r>
            <a:r>
              <a:rPr lang="fr-FR" dirty="0" err="1"/>
              <a:t>instagram_basic</a:t>
            </a:r>
            <a:r>
              <a:rPr lang="fr-FR" dirty="0"/>
              <a:t> </a:t>
            </a:r>
          </a:p>
          <a:p>
            <a:endParaRPr lang="fr-FR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34F7F0DE-9E49-4DC3-A056-C80D0628A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726B766-F2EC-49BE-9A8A-8CECF03B3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b="1" smtClean="0">
                <a:solidFill>
                  <a:schemeClr val="tx1"/>
                </a:solidFill>
              </a:rPr>
              <a:t>35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9B1E39E-376F-4DDB-B539-540EF2FBA4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2155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49545-341B-4370-B2AD-30D75ED17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1) Facebook : procédure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8ACE1-3428-46F3-928C-DE7EBDE881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Création application </a:t>
            </a:r>
            <a:r>
              <a:rPr lang="fr-FR" dirty="0" err="1"/>
              <a:t>facebook</a:t>
            </a:r>
            <a:endParaRPr lang="fr-FR" dirty="0"/>
          </a:p>
          <a:p>
            <a:r>
              <a:rPr lang="fr-FR" dirty="0"/>
              <a:t>Création page entreprise</a:t>
            </a:r>
          </a:p>
          <a:p>
            <a:r>
              <a:rPr lang="fr-FR" dirty="0"/>
              <a:t>Vérification personnelle </a:t>
            </a:r>
          </a:p>
          <a:p>
            <a:r>
              <a:rPr lang="fr-FR" dirty="0"/>
              <a:t>Justification des besoins d’ouverture API</a:t>
            </a:r>
          </a:p>
          <a:p>
            <a:r>
              <a:rPr lang="fr-FR" baseline="30000" dirty="0"/>
              <a:t>La demande a été formulée le 30 octobre 2019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9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18B91E-C352-4625-B8F2-246BEBA22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Lecture RDF : première analyse</a:t>
            </a:r>
          </a:p>
          <a:p>
            <a:r>
              <a:rPr lang="fr-FR" dirty="0" err="1"/>
              <a:t>Scrapping</a:t>
            </a:r>
            <a:r>
              <a:rPr lang="fr-FR" dirty="0"/>
              <a:t> de répertoires en lignes</a:t>
            </a:r>
          </a:p>
          <a:p>
            <a:r>
              <a:rPr lang="fr-FR" dirty="0"/>
              <a:t>Création du liste d’auteur uniques</a:t>
            </a:r>
          </a:p>
          <a:p>
            <a:r>
              <a:rPr lang="fr-FR" dirty="0" err="1"/>
              <a:t>Requetes</a:t>
            </a:r>
            <a:r>
              <a:rPr lang="fr-FR" dirty="0"/>
              <a:t> </a:t>
            </a:r>
            <a:r>
              <a:rPr lang="fr-FR" dirty="0" err="1"/>
              <a:t>Sparql</a:t>
            </a:r>
            <a:r>
              <a:rPr lang="fr-FR" dirty="0"/>
              <a:t> BNF</a:t>
            </a:r>
          </a:p>
          <a:p>
            <a:r>
              <a:rPr lang="fr-FR" dirty="0" err="1"/>
              <a:t>Requetes</a:t>
            </a:r>
            <a:r>
              <a:rPr lang="fr-FR" dirty="0"/>
              <a:t> VIAF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0452B22-1714-4B5E-BAD8-41CDEDD41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FR" dirty="0"/>
              <a:t>2) Un écosystème de scripts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A2EB71-86EC-4E4D-91F2-7FD43D5EA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6B0AC1-E958-4E0C-85B4-F4372355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E9FCA6-AAD4-43E9-B5B7-5D844678B7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11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76AAC-2EF5-4BC9-A7E0-4D85FB222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3) Un tour des données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C646227-B5BF-4E31-BD5E-1D92C84F7C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105183"/>
              </p:ext>
            </p:extLst>
          </p:nvPr>
        </p:nvGraphicFramePr>
        <p:xfrm>
          <a:off x="2031999" y="1690688"/>
          <a:ext cx="8436947" cy="4447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18AF71-2F91-433F-BABF-A17F17DC7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494545-49F9-4C8B-95D5-58A1AE515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CB3A67-8025-4C0B-AC14-6752147E2B7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908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CE7FE-70B3-454A-8778-8D94F1433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3) Données obtenues : Iles-en-Iles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38F73-3B05-4B41-A5B2-60DF49C87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Remplis par les auteurs eux-mêmes </a:t>
            </a:r>
          </a:p>
          <a:p>
            <a:pPr marL="0" indent="0">
              <a:buNone/>
            </a:pPr>
            <a:r>
              <a:rPr lang="fr-FR" dirty="0"/>
              <a:t>139 auteurs </a:t>
            </a:r>
          </a:p>
          <a:p>
            <a:r>
              <a:rPr lang="fr-FR" dirty="0"/>
              <a:t>Bio, parcours de vie (texte)</a:t>
            </a:r>
          </a:p>
          <a:p>
            <a:r>
              <a:rPr lang="fr-FR" dirty="0"/>
              <a:t>Productions (par types)</a:t>
            </a:r>
          </a:p>
          <a:p>
            <a:r>
              <a:rPr lang="fr-FR" dirty="0"/>
              <a:t>Autres liens web (site perso, publications, blogs)</a:t>
            </a:r>
          </a:p>
          <a:p>
            <a:r>
              <a:rPr lang="fr-FR" dirty="0"/>
              <a:t>Films / entretiens</a:t>
            </a:r>
          </a:p>
          <a:p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2C97D-5318-48C6-8ACA-6A00C4F89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5FE89-04FC-4984-A7ED-29688F93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7A339A-A9C4-4453-8E1A-6B5CFE3955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017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AB3266-01DE-4A43-B4AA-C751AFEB4A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1021962" y="-8"/>
            <a:ext cx="471948" cy="6858008"/>
          </a:xfrm>
          <a:prstGeom prst="rect">
            <a:avLst/>
          </a:prstGeom>
        </p:spPr>
      </p:pic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2B3F147A-A03F-48DB-929E-8EB07A988CFB}"/>
              </a:ext>
            </a:extLst>
          </p:cNvPr>
          <p:cNvSpPr txBox="1">
            <a:spLocks/>
          </p:cNvSpPr>
          <p:nvPr/>
        </p:nvSpPr>
        <p:spPr>
          <a:xfrm>
            <a:off x="683410" y="63563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22/11/2019</a:t>
            </a:r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Inès Burri, Anaïs </a:t>
            </a:r>
            <a:r>
              <a:rPr lang="fr-FR" dirty="0" err="1"/>
              <a:t>Chambat</a:t>
            </a:r>
            <a:r>
              <a:rPr lang="fr-FR" dirty="0"/>
              <a:t>, Célian </a:t>
            </a:r>
            <a:r>
              <a:rPr lang="fr-FR" dirty="0" err="1"/>
              <a:t>Ringwald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27460F-7516-48AE-9011-009A9BD5D86E}"/>
              </a:ext>
            </a:extLst>
          </p:cNvPr>
          <p:cNvSpPr txBox="1"/>
          <p:nvPr/>
        </p:nvSpPr>
        <p:spPr>
          <a:xfrm>
            <a:off x="353961" y="285135"/>
            <a:ext cx="339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I. Introduction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E10048-10E4-442C-B703-F320040A3B61}"/>
              </a:ext>
            </a:extLst>
          </p:cNvPr>
          <p:cNvSpPr/>
          <p:nvPr/>
        </p:nvSpPr>
        <p:spPr>
          <a:xfrm rot="16200000">
            <a:off x="9213053" y="2218201"/>
            <a:ext cx="53512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000" b="1" dirty="0">
                <a:latin typeface="Corbel" panose="020B0503020204020204" pitchFamily="34" charset="0"/>
              </a:rPr>
              <a:t>Ébauche de visualisation des productions littéraires francophones d’Haïti et retour d’expérience</a:t>
            </a:r>
            <a:endParaRPr lang="fr-FR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4D776-818E-4DC9-B33E-4ED4F34BC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>
                <a:solidFill>
                  <a:schemeClr val="tx1"/>
                </a:solidFill>
              </a:rPr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5CCC77-A0A4-4360-8FA9-27190424E8A6}"/>
              </a:ext>
            </a:extLst>
          </p:cNvPr>
          <p:cNvSpPr/>
          <p:nvPr/>
        </p:nvSpPr>
        <p:spPr>
          <a:xfrm rot="16200000">
            <a:off x="10827299" y="5585651"/>
            <a:ext cx="20214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/>
              <a:t>Cartographie du Web littéraire francophone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45A7CF-D448-4048-A546-1B6581A94BCF}"/>
              </a:ext>
            </a:extLst>
          </p:cNvPr>
          <p:cNvSpPr/>
          <p:nvPr/>
        </p:nvSpPr>
        <p:spPr>
          <a:xfrm>
            <a:off x="11493909" y="4717633"/>
            <a:ext cx="698091" cy="237776"/>
          </a:xfrm>
          <a:prstGeom prst="rect">
            <a:avLst/>
          </a:prstGeom>
          <a:solidFill>
            <a:srgbClr val="44546A">
              <a:alpha val="8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44973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01884-9E25-4B34-90AA-340312884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3) Données obtenues : SPLA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3E5F0-F607-4C40-8454-BBD40CC29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4440 auteurs dont 193 liées à </a:t>
            </a:r>
            <a:r>
              <a:rPr lang="fr-FR" dirty="0" err="1"/>
              <a:t>Haiti</a:t>
            </a:r>
            <a:endParaRPr lang="fr-FR" dirty="0"/>
          </a:p>
          <a:p>
            <a:r>
              <a:rPr lang="fr-FR" dirty="0"/>
              <a:t>Remplis par les auteurs eux-mêmes </a:t>
            </a:r>
          </a:p>
          <a:p>
            <a:r>
              <a:rPr lang="fr-FR" dirty="0"/>
              <a:t>Activité</a:t>
            </a:r>
          </a:p>
          <a:p>
            <a:r>
              <a:rPr lang="fr-FR" dirty="0"/>
              <a:t>Pays</a:t>
            </a:r>
          </a:p>
          <a:p>
            <a:r>
              <a:rPr lang="fr-FR" dirty="0"/>
              <a:t>Langue</a:t>
            </a:r>
          </a:p>
          <a:p>
            <a:r>
              <a:rPr lang="fr-FR" dirty="0"/>
              <a:t>Bio / Site web perso </a:t>
            </a:r>
          </a:p>
          <a:p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1F702-0F03-4312-AD01-D89AD8BF8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B3EAD-BC29-41E9-924A-313117D69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B75A85-FA93-46CF-82C5-972CC64743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13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5711-E6E6-458F-AE75-CFCF6C05F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4) Sur les entités nommées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5BB48-B0DC-4359-8D31-9D7669B47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Dépends de la langue (faire attention aux pages en créole, anglais, espagnol ou encore hollandais)</a:t>
            </a:r>
          </a:p>
          <a:p>
            <a:r>
              <a:rPr lang="fr-FR" dirty="0"/>
              <a:t>Nous avons cependant un secteur géographique restreint : possibilité d’utiliser une gazette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DC8DA-7077-4377-9F90-5C7DCFB79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E21E9-278E-4A49-B3F5-3498704BA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399C70-3DE6-4E35-A942-1D272DF2A8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978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A6538-8A89-40E2-87CF-9ADA7E5DA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5) Pistes de dataviz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A25C2-0C34-4765-B96E-B63DE36A2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Difficile d’évaluer ce que l’on peux représenter tant que ne savait pas quoi représenter</a:t>
            </a:r>
          </a:p>
          <a:p>
            <a:r>
              <a:rPr lang="fr-FR" dirty="0"/>
              <a:t>Cependant quelques pistes…</a:t>
            </a:r>
          </a:p>
          <a:p>
            <a:endParaRPr lang="fr-FR" dirty="0"/>
          </a:p>
          <a:p>
            <a:r>
              <a:rPr lang="fr-FR" dirty="0"/>
              <a:t>Technologies : </a:t>
            </a:r>
          </a:p>
          <a:p>
            <a:pPr lvl="1"/>
            <a:r>
              <a:rPr lang="fr-FR" dirty="0"/>
              <a:t>HTML</a:t>
            </a:r>
          </a:p>
          <a:p>
            <a:pPr lvl="1"/>
            <a:r>
              <a:rPr lang="fr-FR" dirty="0"/>
              <a:t>JS (D3.js / Sigma.js/ datatbles.js /Vue.js)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8C373-33CD-4B75-B256-2EB7B20B5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50D62-1AA7-46E4-B3E1-317D01288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C2C16-1CC4-4943-B39A-00BEF97C6A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849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950E2-B250-4FF6-BD0B-F680A0249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5) Idées de base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87ABD1-BC91-42EC-8DE9-F7BBF0B6D112}"/>
              </a:ext>
            </a:extLst>
          </p:cNvPr>
          <p:cNvSpPr/>
          <p:nvPr/>
        </p:nvSpPr>
        <p:spPr>
          <a:xfrm>
            <a:off x="587829" y="1567543"/>
            <a:ext cx="11084767" cy="4925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B6E3EE-1B46-4B41-8CD4-824039882F15}"/>
              </a:ext>
            </a:extLst>
          </p:cNvPr>
          <p:cNvSpPr/>
          <p:nvPr/>
        </p:nvSpPr>
        <p:spPr>
          <a:xfrm>
            <a:off x="838200" y="3100873"/>
            <a:ext cx="4270310" cy="24135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9ECAB1-62D1-4674-B443-A924969826B8}"/>
              </a:ext>
            </a:extLst>
          </p:cNvPr>
          <p:cNvSpPr/>
          <p:nvPr/>
        </p:nvSpPr>
        <p:spPr>
          <a:xfrm>
            <a:off x="6323046" y="3100873"/>
            <a:ext cx="4270310" cy="24135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39B946-105A-4B73-AC74-CB717E2095DE}"/>
              </a:ext>
            </a:extLst>
          </p:cNvPr>
          <p:cNvSpPr/>
          <p:nvPr/>
        </p:nvSpPr>
        <p:spPr>
          <a:xfrm>
            <a:off x="838200" y="1838131"/>
            <a:ext cx="9755156" cy="11507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B5D8D-5CC9-4096-98AC-79C625C0B9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432" y="3148514"/>
            <a:ext cx="2179537" cy="23182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84A7B6-BEC8-422C-8DBF-F0CADF739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049" y="1902457"/>
            <a:ext cx="6463952" cy="1086448"/>
          </a:xfrm>
          <a:prstGeom prst="rect">
            <a:avLst/>
          </a:prstGeom>
        </p:spPr>
      </p:pic>
      <p:pic>
        <p:nvPicPr>
          <p:cNvPr id="1026" name="Picture 2" descr="Résultat de recherche d'images pour &quot;caraibe carte&quot;">
            <a:extLst>
              <a:ext uri="{FF2B5EF4-FFF2-40B4-BE49-F238E27FC236}">
                <a16:creationId xmlns:a16="http://schemas.microsoft.com/office/drawing/2014/main" id="{C9CE6234-5DEE-450A-A7CD-867D43F39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631" y="3208523"/>
            <a:ext cx="3303328" cy="219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8E468B8-478B-4AEE-80E9-A307D6F1A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18A0519-6190-4285-899B-9545EBB1D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43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1B84A9D-89C5-47F0-B492-484F6044D1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3756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950E2-B250-4FF6-BD0B-F680A0249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5) Idées de base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87ABD1-BC91-42EC-8DE9-F7BBF0B6D112}"/>
              </a:ext>
            </a:extLst>
          </p:cNvPr>
          <p:cNvSpPr/>
          <p:nvPr/>
        </p:nvSpPr>
        <p:spPr>
          <a:xfrm>
            <a:off x="587829" y="1567543"/>
            <a:ext cx="11084767" cy="4925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B6E3EE-1B46-4B41-8CD4-824039882F15}"/>
              </a:ext>
            </a:extLst>
          </p:cNvPr>
          <p:cNvSpPr/>
          <p:nvPr/>
        </p:nvSpPr>
        <p:spPr>
          <a:xfrm>
            <a:off x="1127449" y="1690688"/>
            <a:ext cx="4270310" cy="45514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83A3AD-F9DA-48F9-84CC-DF0F442EE796}"/>
              </a:ext>
            </a:extLst>
          </p:cNvPr>
          <p:cNvSpPr/>
          <p:nvPr/>
        </p:nvSpPr>
        <p:spPr>
          <a:xfrm>
            <a:off x="6551645" y="1690688"/>
            <a:ext cx="4270310" cy="45514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29AFB9-2ABC-486D-A313-FF18BE825C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74"/>
          <a:stretch/>
        </p:blipFill>
        <p:spPr>
          <a:xfrm>
            <a:off x="1688841" y="2715824"/>
            <a:ext cx="3515266" cy="29603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ACCE582-924A-4CB8-9AAC-D2970FBCC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161" y="1760987"/>
            <a:ext cx="3755277" cy="4210605"/>
          </a:xfrm>
          <a:prstGeom prst="rect">
            <a:avLst/>
          </a:prstGeom>
        </p:spPr>
      </p:pic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3A026560-4278-4992-A346-B2CCD292A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5E8FD7E-7A74-4D3B-8D0F-8804F2AF1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44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696391A-38AF-4733-AD20-1B3C4074AE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6251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5AD83-D4DB-4858-A599-AC1D9F665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5) Visualisation des parcours littéraires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1C3D8-5189-457B-AB99-4C2E07A8A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Ciblé entité auteur</a:t>
            </a:r>
          </a:p>
          <a:p>
            <a:r>
              <a:rPr lang="fr-FR" dirty="0"/>
              <a:t>Mais aussi « parcours de vie »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6435C02-E0A5-46D5-9910-235AE296D1A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996" y="3352642"/>
            <a:ext cx="7467911" cy="2291397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D2D8A7-AF8C-4AF9-AB44-2EEDF151C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967D61-BA6B-43DE-9182-9AD2AE0C1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810A5C-553D-43A9-9AF2-5E3ABE6E6B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058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4D3DA09-C8C6-4372-A065-F7F8667C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15608" y="1448057"/>
            <a:ext cx="5681542" cy="3711772"/>
          </a:xfrm>
        </p:spPr>
        <p:txBody>
          <a:bodyPr anchor="b">
            <a:normAutofit/>
          </a:bodyPr>
          <a:lstStyle/>
          <a:p>
            <a:pPr algn="l"/>
            <a:r>
              <a:rPr lang="fr-FR" dirty="0"/>
              <a:t>IV. Echanges</a:t>
            </a:r>
            <a:br>
              <a:rPr lang="fr-FR" dirty="0"/>
            </a:br>
            <a:endParaRPr lang="fr-F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423BC0-9772-48AE-82C6-C75EACADE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" r="2072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4EAA25-61AF-4419-8973-FDA14CF10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EC31A-56B1-4769-97F9-85BF3CE96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0755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7765"/>
          </a:xfrm>
        </p:spPr>
        <p:txBody>
          <a:bodyPr/>
          <a:lstStyle/>
          <a:p>
            <a:r>
              <a:rPr lang="fr-FR" u="sng" dirty="0"/>
              <a:t>Bibliographie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4842" y="1569493"/>
            <a:ext cx="10998958" cy="4694830"/>
          </a:xfrm>
        </p:spPr>
        <p:txBody>
          <a:bodyPr>
            <a:normAutofit fontScale="47500" lnSpcReduction="20000"/>
          </a:bodyPr>
          <a:lstStyle/>
          <a:p>
            <a:pPr indent="180340" algn="just">
              <a:spcBef>
                <a:spcPts val="1200"/>
              </a:spcBef>
              <a:spcAft>
                <a:spcPts val="600"/>
              </a:spcAft>
            </a:pPr>
            <a:r>
              <a:rPr lang="fr-FR" sz="3300" cap="small" dirty="0">
                <a:latin typeface="Times New Roman" panose="02020603050405020304" pitchFamily="18" charset="0"/>
                <a:ea typeface="Times New Roman" panose="02020603050405020304" pitchFamily="18" charset="0"/>
              </a:rPr>
              <a:t>Bélisle</a:t>
            </a:r>
            <a:r>
              <a:rPr lang="fr-FR" sz="33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Claire, « Du papier à l’écran : lire se transforme », </a:t>
            </a:r>
            <a:r>
              <a:rPr lang="fr-FR" sz="33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Lire dans un monde numérique</a:t>
            </a:r>
            <a:r>
              <a:rPr lang="fr-FR" sz="33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Villeurbanne, 2011, pp. 112-162.</a:t>
            </a:r>
          </a:p>
          <a:p>
            <a:pPr indent="180340" algn="just">
              <a:spcBef>
                <a:spcPts val="1200"/>
              </a:spcBef>
              <a:spcAft>
                <a:spcPts val="600"/>
              </a:spcAft>
            </a:pPr>
            <a:r>
              <a:rPr lang="fr-FR" sz="3300" cap="small" dirty="0">
                <a:latin typeface="Times New Roman" panose="02020603050405020304" pitchFamily="18" charset="0"/>
                <a:ea typeface="Times New Roman" panose="02020603050405020304" pitchFamily="18" charset="0"/>
              </a:rPr>
              <a:t>Bonnet G</a:t>
            </a:r>
            <a:r>
              <a:rPr lang="fr-FR" sz="33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illes, « L’</a:t>
            </a:r>
            <a:r>
              <a:rPr lang="fr-FR" sz="33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hypéritexte</a:t>
            </a:r>
            <a:r>
              <a:rPr lang="fr-FR" sz="33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Poétique de la relecture dans l’œuvre numérique de François Bon », in </a:t>
            </a:r>
            <a:r>
              <a:rPr lang="fr-FR" sz="33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Poétique</a:t>
            </a:r>
            <a:r>
              <a:rPr lang="fr-FR" sz="33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n° 175, Paris, 2014, pp. 21-34.</a:t>
            </a:r>
          </a:p>
          <a:p>
            <a:pPr indent="180340" algn="just">
              <a:spcAft>
                <a:spcPts val="600"/>
              </a:spcAft>
            </a:pPr>
            <a:r>
              <a:rPr lang="fr-FR" sz="3300" cap="small" dirty="0">
                <a:latin typeface="Times New Roman" panose="02020603050405020304" pitchFamily="18" charset="0"/>
                <a:ea typeface="Times New Roman" panose="02020603050405020304" pitchFamily="18" charset="0"/>
              </a:rPr>
              <a:t>Bonnet G</a:t>
            </a:r>
            <a:r>
              <a:rPr lang="fr-FR" sz="33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illes, « L’</a:t>
            </a:r>
            <a:r>
              <a:rPr lang="fr-FR" sz="33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autoblographie</a:t>
            </a:r>
            <a:r>
              <a:rPr lang="fr-FR" sz="33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Écritures numériques de soi », in </a:t>
            </a:r>
            <a:r>
              <a:rPr lang="fr-FR" sz="33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Poétique</a:t>
            </a:r>
            <a:r>
              <a:rPr lang="fr-FR" sz="33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n° 177, Paris, 2015, pp. 131-143.</a:t>
            </a:r>
          </a:p>
          <a:p>
            <a:pPr indent="180340" algn="just">
              <a:spcAft>
                <a:spcPts val="600"/>
              </a:spcAft>
            </a:pPr>
            <a:r>
              <a:rPr lang="fr-FR" sz="3300" cap="small" dirty="0">
                <a:latin typeface="Times New Roman" panose="02020603050405020304" pitchFamily="18" charset="0"/>
                <a:ea typeface="Times New Roman" panose="02020603050405020304" pitchFamily="18" charset="0"/>
              </a:rPr>
              <a:t>Lejeune</a:t>
            </a:r>
            <a:r>
              <a:rPr lang="fr-FR" sz="33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Philippe, </a:t>
            </a:r>
            <a:r>
              <a:rPr lang="fr-FR" sz="33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Signes de vie. Le pacte autobiographique, </a:t>
            </a:r>
            <a:r>
              <a:rPr lang="fr-FR" sz="33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2, Paris, 2005.</a:t>
            </a:r>
          </a:p>
          <a:p>
            <a:pPr indent="180340" algn="just">
              <a:spcAft>
                <a:spcPts val="600"/>
              </a:spcAft>
            </a:pPr>
            <a:r>
              <a:rPr lang="fr-FR" sz="3300" cap="small" dirty="0">
                <a:latin typeface="Times New Roman" panose="02020603050405020304" pitchFamily="18" charset="0"/>
                <a:ea typeface="Times New Roman" panose="02020603050405020304" pitchFamily="18" charset="0"/>
              </a:rPr>
              <a:t>Lemercier</a:t>
            </a:r>
            <a:r>
              <a:rPr lang="fr-FR" sz="33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Claire, </a:t>
            </a:r>
            <a:r>
              <a:rPr lang="fr-FR" sz="3300" cap="small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Zalc</a:t>
            </a:r>
            <a:r>
              <a:rPr lang="fr-FR" sz="33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Claire, </a:t>
            </a:r>
            <a:r>
              <a:rPr lang="fr-FR" sz="33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Méthodes quantitatives pour l’historien</a:t>
            </a:r>
            <a:r>
              <a:rPr lang="fr-FR" sz="33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Paris : La Découverte, 2008.</a:t>
            </a:r>
          </a:p>
          <a:p>
            <a:pPr indent="180340" algn="just">
              <a:spcAft>
                <a:spcPts val="600"/>
              </a:spcAft>
            </a:pPr>
            <a:r>
              <a:rPr lang="fr-FR" sz="33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Pierre </a:t>
            </a:r>
            <a:r>
              <a:rPr lang="fr-FR" sz="3300" cap="small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Mercklé</a:t>
            </a:r>
            <a:r>
              <a:rPr lang="fr-FR" sz="33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fr-FR" sz="33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Sociologie des réseaux sociaux</a:t>
            </a:r>
            <a:r>
              <a:rPr lang="fr-FR" sz="33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Paris : La Découverte, 2004, 2011, 2016.</a:t>
            </a:r>
          </a:p>
          <a:p>
            <a:pPr indent="180340" algn="just">
              <a:spcAft>
                <a:spcPts val="600"/>
              </a:spcAft>
            </a:pPr>
            <a:r>
              <a:rPr lang="fr-FR" sz="3300" cap="small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Monat</a:t>
            </a:r>
            <a:r>
              <a:rPr lang="fr-FR" sz="33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Jean-Baptiste, </a:t>
            </a:r>
            <a:r>
              <a:rPr lang="fr-FR" sz="33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A la recherche du Web littéraire</a:t>
            </a:r>
            <a:r>
              <a:rPr lang="fr-FR" sz="33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mémoire de master 2 Humanités Numériques soutenu à l’Université Lumière Lyon 2 sous la direction de Jérôme </a:t>
            </a:r>
            <a:r>
              <a:rPr lang="fr-FR" sz="3300" cap="small" dirty="0">
                <a:latin typeface="Times New Roman" panose="02020603050405020304" pitchFamily="18" charset="0"/>
                <a:ea typeface="Times New Roman" panose="02020603050405020304" pitchFamily="18" charset="0"/>
              </a:rPr>
              <a:t>Darmont</a:t>
            </a:r>
            <a:r>
              <a:rPr lang="fr-FR" sz="33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et de Gilles </a:t>
            </a:r>
            <a:r>
              <a:rPr lang="fr-FR" sz="3300" cap="small" dirty="0">
                <a:latin typeface="Times New Roman" panose="02020603050405020304" pitchFamily="18" charset="0"/>
                <a:ea typeface="Times New Roman" panose="02020603050405020304" pitchFamily="18" charset="0"/>
              </a:rPr>
              <a:t>Bonnet</a:t>
            </a:r>
            <a:r>
              <a:rPr lang="fr-FR" sz="33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2019, 93 p.</a:t>
            </a:r>
          </a:p>
          <a:p>
            <a:pPr indent="180340" algn="just">
              <a:lnSpc>
                <a:spcPct val="107000"/>
              </a:lnSpc>
              <a:spcAft>
                <a:spcPts val="600"/>
              </a:spcAft>
            </a:pPr>
            <a:r>
              <a:rPr lang="fr-FR" sz="3300" cap="small" dirty="0" err="1">
                <a:latin typeface="Times New Roman" panose="02020603050405020304" pitchFamily="18" charset="0"/>
                <a:ea typeface="Calibri" panose="020F0502020204030204" pitchFamily="34" charset="0"/>
              </a:rPr>
              <a:t>Rastier</a:t>
            </a:r>
            <a:r>
              <a:rPr lang="fr-FR" sz="33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 F</a:t>
            </a:r>
            <a:r>
              <a:rPr lang="fr-FR" sz="3300" dirty="0">
                <a:latin typeface="Times New Roman" panose="02020603050405020304" pitchFamily="18" charset="0"/>
                <a:ea typeface="Calibri" panose="020F0502020204030204" pitchFamily="34" charset="0"/>
              </a:rPr>
              <a:t>rançois, « Sémantique du Web vs. </a:t>
            </a:r>
            <a:r>
              <a:rPr lang="fr-FR" sz="33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Semantic</a:t>
            </a:r>
            <a:r>
              <a:rPr lang="fr-FR" sz="3300" i="1" dirty="0">
                <a:latin typeface="Times New Roman" panose="02020603050405020304" pitchFamily="18" charset="0"/>
                <a:ea typeface="Calibri" panose="020F0502020204030204" pitchFamily="34" charset="0"/>
              </a:rPr>
              <a:t> Web</a:t>
            </a:r>
            <a:r>
              <a:rPr lang="fr-FR" sz="3300" dirty="0">
                <a:latin typeface="Times New Roman" panose="02020603050405020304" pitchFamily="18" charset="0"/>
                <a:ea typeface="Calibri" panose="020F0502020204030204" pitchFamily="34" charset="0"/>
              </a:rPr>
              <a:t>. Le problème de la pertinence », in </a:t>
            </a:r>
            <a:r>
              <a:rPr lang="fr-FR" sz="3300" i="1" dirty="0">
                <a:latin typeface="Times New Roman" panose="02020603050405020304" pitchFamily="18" charset="0"/>
                <a:ea typeface="Calibri" panose="020F0502020204030204" pitchFamily="34" charset="0"/>
              </a:rPr>
              <a:t>Syntaxe et sémantique</a:t>
            </a:r>
            <a:r>
              <a:rPr lang="fr-FR" sz="3300" dirty="0">
                <a:latin typeface="Times New Roman" panose="02020603050405020304" pitchFamily="18" charset="0"/>
                <a:ea typeface="Calibri" panose="020F0502020204030204" pitchFamily="34" charset="0"/>
              </a:rPr>
              <a:t>, n° 9, Caen, 2008, pp. 15-36. </a:t>
            </a:r>
          </a:p>
          <a:p>
            <a:pPr indent="180340" algn="just">
              <a:spcAft>
                <a:spcPts val="0"/>
              </a:spcAft>
            </a:pPr>
            <a:r>
              <a:rPr lang="fr-FR" sz="33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Thomas</a:t>
            </a:r>
            <a:r>
              <a:rPr lang="fr-FR" sz="3300" dirty="0">
                <a:latin typeface="Times New Roman" panose="02020603050405020304" pitchFamily="18" charset="0"/>
                <a:ea typeface="Calibri" panose="020F0502020204030204" pitchFamily="34" charset="0"/>
              </a:rPr>
              <a:t> Sue </a:t>
            </a:r>
            <a:r>
              <a:rPr lang="fr-FR" sz="3300" i="1" dirty="0">
                <a:latin typeface="Times New Roman" panose="02020603050405020304" pitchFamily="18" charset="0"/>
                <a:ea typeface="Calibri" panose="020F0502020204030204" pitchFamily="34" charset="0"/>
              </a:rPr>
              <a:t>et al</a:t>
            </a:r>
            <a:r>
              <a:rPr lang="fr-FR" sz="3300" dirty="0">
                <a:latin typeface="Times New Roman" panose="02020603050405020304" pitchFamily="18" charset="0"/>
                <a:ea typeface="Calibri" panose="020F0502020204030204" pitchFamily="34" charset="0"/>
              </a:rPr>
              <a:t>., « </a:t>
            </a:r>
            <a:r>
              <a:rPr lang="fr-FR" sz="3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Transliteracy</a:t>
            </a:r>
            <a:r>
              <a:rPr lang="fr-FR" sz="3300" dirty="0">
                <a:latin typeface="Times New Roman" panose="02020603050405020304" pitchFamily="18" charset="0"/>
                <a:ea typeface="Calibri" panose="020F0502020204030204" pitchFamily="34" charset="0"/>
              </a:rPr>
              <a:t> : </a:t>
            </a:r>
            <a:r>
              <a:rPr lang="fr-FR" sz="3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Crossing</a:t>
            </a:r>
            <a:r>
              <a:rPr lang="fr-FR" sz="33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fr-FR" sz="3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Divides</a:t>
            </a:r>
            <a:r>
              <a:rPr lang="fr-FR" sz="3300" dirty="0">
                <a:latin typeface="Times New Roman" panose="02020603050405020304" pitchFamily="18" charset="0"/>
                <a:ea typeface="Calibri" panose="020F0502020204030204" pitchFamily="34" charset="0"/>
              </a:rPr>
              <a:t> », </a:t>
            </a:r>
            <a:r>
              <a:rPr lang="fr-FR" sz="3300" i="1" dirty="0">
                <a:latin typeface="Times New Roman" panose="02020603050405020304" pitchFamily="18" charset="0"/>
                <a:ea typeface="Calibri" panose="020F0502020204030204" pitchFamily="34" charset="0"/>
              </a:rPr>
              <a:t>First </a:t>
            </a:r>
            <a:r>
              <a:rPr lang="fr-FR" sz="33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Monday</a:t>
            </a:r>
            <a:r>
              <a:rPr lang="fr-FR" sz="3300" dirty="0">
                <a:latin typeface="Times New Roman" panose="02020603050405020304" pitchFamily="18" charset="0"/>
                <a:ea typeface="Calibri" panose="020F0502020204030204" pitchFamily="34" charset="0"/>
              </a:rPr>
              <a:t>, vol. 12, n° 12, </a:t>
            </a:r>
            <a:r>
              <a:rPr lang="fr-FR" sz="33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décembre</a:t>
            </a:r>
            <a:r>
              <a:rPr lang="fr-FR" sz="3300" dirty="0">
                <a:latin typeface="Times New Roman" panose="02020603050405020304" pitchFamily="18" charset="0"/>
                <a:ea typeface="Calibri" panose="020F0502020204030204" pitchFamily="34" charset="0"/>
              </a:rPr>
              <a:t> 2007, traduction de </a:t>
            </a:r>
            <a:r>
              <a:rPr lang="fr-FR" sz="3300" cap="small" dirty="0" err="1">
                <a:latin typeface="Times New Roman" panose="02020603050405020304" pitchFamily="18" charset="0"/>
                <a:ea typeface="Calibri" panose="020F0502020204030204" pitchFamily="34" charset="0"/>
              </a:rPr>
              <a:t>Guite</a:t>
            </a:r>
            <a:r>
              <a:rPr lang="fr-FR" sz="33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́</a:t>
            </a:r>
            <a:r>
              <a:rPr lang="fr-FR" sz="3300" dirty="0">
                <a:latin typeface="Times New Roman" panose="02020603050405020304" pitchFamily="18" charset="0"/>
                <a:ea typeface="Calibri" panose="020F0502020204030204" pitchFamily="34" charset="0"/>
              </a:rPr>
              <a:t> François (</a:t>
            </a:r>
            <a:r>
              <a:rPr lang="fr-FR" sz="3300" u="sng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hlinkClick r:id="rId2"/>
              </a:rPr>
              <a:t>http://www.francoisguite.com/2007/12/la-translitteratie/</a:t>
            </a:r>
            <a:r>
              <a:rPr lang="fr-FR" sz="3300" dirty="0">
                <a:latin typeface="Times New Roman" panose="02020603050405020304" pitchFamily="18" charset="0"/>
                <a:ea typeface="Calibri" panose="020F0502020204030204" pitchFamily="34" charset="0"/>
              </a:rPr>
              <a:t>). </a:t>
            </a:r>
            <a:endParaRPr lang="fr-FR" sz="22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AD1BB-010F-4856-A66F-1811E37C3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7E3E4-E6CB-47FA-8BBC-D2D3DF35E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246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C20BC22-C150-4CDC-8511-3A71128469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1021962" y="-8"/>
            <a:ext cx="471948" cy="68580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85B8277-2679-4768-9A45-2218E88CEB9C}"/>
              </a:ext>
            </a:extLst>
          </p:cNvPr>
          <p:cNvSpPr/>
          <p:nvPr/>
        </p:nvSpPr>
        <p:spPr>
          <a:xfrm>
            <a:off x="99682" y="2299385"/>
            <a:ext cx="1125411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données: sites et pages associées à un ou plusieurs auteurs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Répertorier les outils existants permettant de représenter visuellement les données à partir de métadonnées relativement limitées recueillies et enregistrées (plateforme NUXEO).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On associe à chaque nom d’auteur une ou plusieurs adresses et un ensemble de métadonnées simples, </a:t>
            </a:r>
          </a:p>
          <a:p>
            <a:pPr lvl="1"/>
            <a:r>
              <a:rPr lang="fr-FR" dirty="0"/>
              <a:t>telles que : localisation, date, auteur, type de média utilisé.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/>
              <a:t>Celles-ci permettront de naviguer dans le répertoire.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/>
              <a:t>Ces fiches auteur + adresses seront stockées dans une base de données élémentaire, et l’outil de visualisation permettra de représenter ces adresses dans un ou plusieurs des contextes caractérisés </a:t>
            </a:r>
          </a:p>
          <a:p>
            <a:pPr lvl="2"/>
            <a:r>
              <a:rPr lang="fr-FR" dirty="0"/>
              <a:t>par les métadonnées. Il faudra être attentif à la compatibilité entre le fichier répertoriant les sites et les métadonnées et l’outil de visualisation mis en place.</a:t>
            </a:r>
          </a:p>
          <a:p>
            <a:endParaRPr lang="fr-FR" dirty="0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2B3F147A-A03F-48DB-929E-8EB07A988CFB}"/>
              </a:ext>
            </a:extLst>
          </p:cNvPr>
          <p:cNvSpPr txBox="1">
            <a:spLocks/>
          </p:cNvSpPr>
          <p:nvPr/>
        </p:nvSpPr>
        <p:spPr>
          <a:xfrm>
            <a:off x="683410" y="63563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22/11/2019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2624953" y="981631"/>
            <a:ext cx="6203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Missions du projet pour les étudiants du Master HN</a:t>
            </a:r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97DA6F-8F52-4BD6-A8BE-E570C8288150}"/>
              </a:ext>
            </a:extLst>
          </p:cNvPr>
          <p:cNvSpPr txBox="1"/>
          <p:nvPr/>
        </p:nvSpPr>
        <p:spPr>
          <a:xfrm>
            <a:off x="353961" y="285135"/>
            <a:ext cx="339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I. Introduction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0E018C-9DAC-42F0-A9DA-EA5CBAD5A7C3}"/>
              </a:ext>
            </a:extLst>
          </p:cNvPr>
          <p:cNvSpPr/>
          <p:nvPr/>
        </p:nvSpPr>
        <p:spPr>
          <a:xfrm rot="16200000">
            <a:off x="9213053" y="2218201"/>
            <a:ext cx="53512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000" b="1" dirty="0">
                <a:latin typeface="Corbel" panose="020B0503020204020204" pitchFamily="34" charset="0"/>
              </a:rPr>
              <a:t>Ébauche de visualisation des productions littéraires francophones d’Haïti et retour d’expérience</a:t>
            </a:r>
            <a:endParaRPr lang="fr-FR" sz="1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05C1CB-61CA-4413-A81C-980D63E14FA1}"/>
              </a:ext>
            </a:extLst>
          </p:cNvPr>
          <p:cNvSpPr/>
          <p:nvPr/>
        </p:nvSpPr>
        <p:spPr>
          <a:xfrm rot="16200000">
            <a:off x="10827299" y="5585651"/>
            <a:ext cx="20214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/>
              <a:t>Cartographie du Web littéraire francophone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B001AF-629F-42A5-BDDF-D93F0490F1B3}"/>
              </a:ext>
            </a:extLst>
          </p:cNvPr>
          <p:cNvSpPr/>
          <p:nvPr/>
        </p:nvSpPr>
        <p:spPr>
          <a:xfrm>
            <a:off x="11493909" y="4717633"/>
            <a:ext cx="698091" cy="237776"/>
          </a:xfrm>
          <a:prstGeom prst="rect">
            <a:avLst/>
          </a:prstGeom>
          <a:solidFill>
            <a:srgbClr val="44546A">
              <a:alpha val="8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4D776-818E-4DC9-B33E-4ED4F34BC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>
                <a:solidFill>
                  <a:schemeClr val="tx1"/>
                </a:solidFill>
              </a:rPr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21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85B8277-2679-4768-9A45-2218E88CEB9C}"/>
              </a:ext>
            </a:extLst>
          </p:cNvPr>
          <p:cNvSpPr/>
          <p:nvPr/>
        </p:nvSpPr>
        <p:spPr>
          <a:xfrm>
            <a:off x="1751126" y="1594313"/>
            <a:ext cx="795122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Les principales tâches sont les suivantes :</a:t>
            </a:r>
          </a:p>
          <a:p>
            <a:endParaRPr lang="fr-FR" dirty="0"/>
          </a:p>
          <a:p>
            <a:r>
              <a:rPr lang="fr-FR" dirty="0"/>
              <a:t>1. compréhension du matériau mis à disposition par le projet de recherche (plusieurs centaines de sites sont déjà disponibles)</a:t>
            </a:r>
          </a:p>
          <a:p>
            <a:r>
              <a:rPr lang="fr-FR" dirty="0"/>
              <a:t>2. mise en place d'une base de données et des outils pour verser</a:t>
            </a:r>
          </a:p>
          <a:p>
            <a:r>
              <a:rPr lang="fr-FR" dirty="0"/>
              <a:t>automatiquement les données issus d'un nombre limité de pages Web au</a:t>
            </a:r>
          </a:p>
          <a:p>
            <a:r>
              <a:rPr lang="fr-FR" dirty="0"/>
              <a:t>format clairement défini</a:t>
            </a:r>
          </a:p>
          <a:p>
            <a:r>
              <a:rPr lang="fr-FR" b="1" dirty="0"/>
              <a:t>3. réflexion sur les visualisations les plus adaptées à un utilisateur non expert</a:t>
            </a:r>
          </a:p>
          <a:p>
            <a:r>
              <a:rPr lang="fr-FR" b="1" dirty="0"/>
              <a:t>4. implémentation d'une ou plusieurs de ces visualisations (si possible)</a:t>
            </a: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2B3F147A-A03F-48DB-929E-8EB07A988CFB}"/>
              </a:ext>
            </a:extLst>
          </p:cNvPr>
          <p:cNvSpPr txBox="1">
            <a:spLocks/>
          </p:cNvSpPr>
          <p:nvPr/>
        </p:nvSpPr>
        <p:spPr>
          <a:xfrm>
            <a:off x="683410" y="63563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22/11/2019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2624953" y="981631"/>
            <a:ext cx="6203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Missions du projet pour les étudiants du Master HN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8E37A8-122C-4454-80A2-EBADA3098E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1021962" y="-8"/>
            <a:ext cx="471948" cy="685800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20AC7A9-C5DF-4906-B015-BADA8C50586B}"/>
              </a:ext>
            </a:extLst>
          </p:cNvPr>
          <p:cNvSpPr/>
          <p:nvPr/>
        </p:nvSpPr>
        <p:spPr>
          <a:xfrm rot="16200000">
            <a:off x="9213053" y="2218201"/>
            <a:ext cx="53512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000" b="1" dirty="0">
                <a:latin typeface="Corbel" panose="020B0503020204020204" pitchFamily="34" charset="0"/>
              </a:rPr>
              <a:t>Ébauche de visualisation des productions littéraires francophones d’Haïti et retour d’expérience</a:t>
            </a:r>
            <a:endParaRPr lang="fr-FR" sz="1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0D1010-A13C-4E8A-9E82-C3E574154953}"/>
              </a:ext>
            </a:extLst>
          </p:cNvPr>
          <p:cNvSpPr/>
          <p:nvPr/>
        </p:nvSpPr>
        <p:spPr>
          <a:xfrm rot="16200000">
            <a:off x="10827299" y="5585651"/>
            <a:ext cx="20214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/>
              <a:t>Cartographie du Web littéraire francophone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42FE99-BDAC-4426-9A15-BC0E98EA0665}"/>
              </a:ext>
            </a:extLst>
          </p:cNvPr>
          <p:cNvSpPr/>
          <p:nvPr/>
        </p:nvSpPr>
        <p:spPr>
          <a:xfrm>
            <a:off x="11493909" y="4717633"/>
            <a:ext cx="698091" cy="237776"/>
          </a:xfrm>
          <a:prstGeom prst="rect">
            <a:avLst/>
          </a:prstGeom>
          <a:solidFill>
            <a:srgbClr val="44546A">
              <a:alpha val="8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4D776-818E-4DC9-B33E-4ED4F34BC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>
                <a:solidFill>
                  <a:schemeClr val="tx1"/>
                </a:solidFill>
              </a:rPr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49CB5F-9E6A-4309-B027-F8B168DC1392}"/>
              </a:ext>
            </a:extLst>
          </p:cNvPr>
          <p:cNvSpPr txBox="1"/>
          <p:nvPr/>
        </p:nvSpPr>
        <p:spPr>
          <a:xfrm>
            <a:off x="353961" y="285135"/>
            <a:ext cx="339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I. Introduction</a:t>
            </a:r>
          </a:p>
        </p:txBody>
      </p:sp>
    </p:spTree>
    <p:extLst>
      <p:ext uri="{BB962C8B-B14F-4D97-AF65-F5344CB8AC3E}">
        <p14:creationId xmlns:p14="http://schemas.microsoft.com/office/powerpoint/2010/main" val="1714270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4D3DA09-C8C6-4372-A065-F7F8667C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3045" y="448179"/>
            <a:ext cx="6501561" cy="4840776"/>
          </a:xfrm>
        </p:spPr>
        <p:txBody>
          <a:bodyPr anchor="b">
            <a:normAutofit/>
          </a:bodyPr>
          <a:lstStyle/>
          <a:p>
            <a:pPr algn="l"/>
            <a:r>
              <a:rPr lang="fr-FR" dirty="0"/>
              <a:t>II. Cheminements</a:t>
            </a:r>
            <a:br>
              <a:rPr lang="fr-FR" dirty="0"/>
            </a:br>
            <a:endParaRPr lang="fr-F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423BC0-9772-48AE-82C6-C75EACADE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" r="2072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29EF40-9A06-45E2-A356-8C1BE5C3A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95FA2-81CB-46E1-BE36-E3F676C9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791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5EDB2511-C4B2-4BD3-855A-8CA9F05DE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9" y="762592"/>
            <a:ext cx="4346110" cy="434611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4935"/>
          </a:xfrm>
        </p:spPr>
        <p:txBody>
          <a:bodyPr>
            <a:normAutofit fontScale="90000"/>
          </a:bodyPr>
          <a:lstStyle/>
          <a:p>
            <a:r>
              <a:rPr lang="fr-FR" dirty="0"/>
              <a:t>Cartographier le web littéraire francophone </a:t>
            </a:r>
            <a:br>
              <a:rPr lang="fr-FR" dirty="0"/>
            </a:br>
            <a:r>
              <a:rPr lang="fr-FR" dirty="0"/>
              <a:t>et le visualiser…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7D3BE-4BEA-40DA-903D-EF30B8F50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FF1D8-003F-4E2E-A5BE-6B5B40E7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37B0E-4C11-406A-ABFB-63BAC13F87C7}"/>
              </a:ext>
            </a:extLst>
          </p:cNvPr>
          <p:cNvSpPr txBox="1"/>
          <p:nvPr/>
        </p:nvSpPr>
        <p:spPr>
          <a:xfrm>
            <a:off x="5934082" y="1221570"/>
            <a:ext cx="5048049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Contenus, producteurs et autres en milieu internet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08A90D8-AE5A-4BE6-BC9D-1CE3E6759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885" y="4734119"/>
            <a:ext cx="6199392" cy="148570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1C4EEC3-985F-4A6B-BD35-2D1A05CB8B11}"/>
              </a:ext>
            </a:extLst>
          </p:cNvPr>
          <p:cNvSpPr txBox="1"/>
          <p:nvPr/>
        </p:nvSpPr>
        <p:spPr>
          <a:xfrm>
            <a:off x="5762609" y="4017957"/>
            <a:ext cx="404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Parcours d’acteurs physico-numérique ?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7DD7405-1B9C-41DD-A8E2-439882C49B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8049" y="2209853"/>
            <a:ext cx="3313832" cy="167157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D7858E0-53EA-4BDF-A98C-AC4D95CE2C75}"/>
              </a:ext>
            </a:extLst>
          </p:cNvPr>
          <p:cNvSpPr txBox="1"/>
          <p:nvPr/>
        </p:nvSpPr>
        <p:spPr>
          <a:xfrm>
            <a:off x="6630291" y="1703996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Lecture distante de contenus 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D7CC6E-28CE-47D9-A3A6-02EDC04A9398}"/>
              </a:ext>
            </a:extLst>
          </p:cNvPr>
          <p:cNvSpPr txBox="1"/>
          <p:nvPr/>
        </p:nvSpPr>
        <p:spPr>
          <a:xfrm>
            <a:off x="370544" y="1888662"/>
            <a:ext cx="225734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Des réseaux ?</a:t>
            </a:r>
          </a:p>
          <a:p>
            <a:r>
              <a:rPr lang="fr-FR" sz="2800" dirty="0"/>
              <a:t>-d’auteurs</a:t>
            </a:r>
          </a:p>
          <a:p>
            <a:r>
              <a:rPr lang="fr-FR" sz="2800" dirty="0"/>
              <a:t>-de contenus</a:t>
            </a:r>
          </a:p>
          <a:p>
            <a:endParaRPr lang="fr-FR" sz="2800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32A815E-B8C8-4DFC-81C7-61C9E84EC1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36" y="4539616"/>
            <a:ext cx="2681484" cy="1815882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A9633EBB-245A-4EC1-B4AD-1C520F5B99FC}"/>
              </a:ext>
            </a:extLst>
          </p:cNvPr>
          <p:cNvSpPr/>
          <p:nvPr/>
        </p:nvSpPr>
        <p:spPr>
          <a:xfrm>
            <a:off x="620962" y="412752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Des cartes ?</a:t>
            </a:r>
          </a:p>
        </p:txBody>
      </p:sp>
    </p:spTree>
    <p:extLst>
      <p:ext uri="{BB962C8B-B14F-4D97-AF65-F5344CB8AC3E}">
        <p14:creationId xmlns:p14="http://schemas.microsoft.com/office/powerpoint/2010/main" val="3555472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4935"/>
          </a:xfrm>
        </p:spPr>
        <p:txBody>
          <a:bodyPr/>
          <a:lstStyle/>
          <a:p>
            <a:r>
              <a:rPr lang="fr-FR" dirty="0"/>
              <a:t>Point de départ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7D3BE-4BEA-40DA-903D-EF30B8F50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FF1D8-003F-4E2E-A5BE-6B5B40E7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3DAD4F-B2FC-401B-AE5B-9E59263E2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65" y="1558719"/>
            <a:ext cx="4866968" cy="11163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C5C0FF-8CAD-4A98-9D24-8FE694074D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447" y="1584730"/>
            <a:ext cx="914400" cy="914400"/>
          </a:xfrm>
          <a:prstGeom prst="rect">
            <a:avLst/>
          </a:prstGeom>
        </p:spPr>
      </p:pic>
      <p:pic>
        <p:nvPicPr>
          <p:cNvPr id="1026" name="Picture 2" descr="Résultat de recherche d'images pour &quot;rdf logo&quot;">
            <a:extLst>
              <a:ext uri="{FF2B5EF4-FFF2-40B4-BE49-F238E27FC236}">
                <a16:creationId xmlns:a16="http://schemas.microsoft.com/office/drawing/2014/main" id="{28B60464-3171-4E20-B020-270FDF460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664" y="3290864"/>
            <a:ext cx="765965" cy="83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070B4C4-3880-4C16-96BE-728B11E98D07}"/>
              </a:ext>
            </a:extLst>
          </p:cNvPr>
          <p:cNvSpPr txBox="1"/>
          <p:nvPr/>
        </p:nvSpPr>
        <p:spPr>
          <a:xfrm>
            <a:off x="1701010" y="3137665"/>
            <a:ext cx="23583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200" dirty="0"/>
              <a:t>Extrait RDF des ressources :</a:t>
            </a:r>
          </a:p>
          <a:p>
            <a:pPr algn="r"/>
            <a:r>
              <a:rPr lang="fr-FR" sz="1200" dirty="0"/>
              <a:t>Titre site web, type, date, </a:t>
            </a:r>
            <a:r>
              <a:rPr lang="fr-FR" sz="1200" dirty="0" err="1"/>
              <a:t>creator</a:t>
            </a:r>
            <a:r>
              <a:rPr lang="fr-FR" sz="1200" dirty="0"/>
              <a:t>,</a:t>
            </a:r>
          </a:p>
          <a:p>
            <a:pPr algn="r"/>
            <a:r>
              <a:rPr lang="fr-FR" sz="1200" dirty="0"/>
              <a:t> droits, identifier, publications,</a:t>
            </a:r>
          </a:p>
          <a:p>
            <a:pPr algn="r"/>
            <a:r>
              <a:rPr lang="fr-FR" sz="1200" dirty="0"/>
              <a:t> contributeur, couverture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BDD4C98-BE93-458B-BEE9-78C019212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5113" y="2958285"/>
            <a:ext cx="4866968" cy="15590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99CDCD8-BFE2-4293-BF88-DD810EBD9D08}"/>
              </a:ext>
            </a:extLst>
          </p:cNvPr>
          <p:cNvSpPr txBox="1"/>
          <p:nvPr/>
        </p:nvSpPr>
        <p:spPr>
          <a:xfrm>
            <a:off x="1876847" y="1755061"/>
            <a:ext cx="2131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200" dirty="0"/>
              <a:t>Bibliothèque </a:t>
            </a:r>
            <a:r>
              <a:rPr lang="fr-FR" sz="1200" dirty="0" err="1"/>
              <a:t>Zotéro</a:t>
            </a:r>
            <a:endParaRPr lang="fr-FR" sz="1200" dirty="0"/>
          </a:p>
          <a:p>
            <a:pPr algn="r"/>
            <a:r>
              <a:rPr lang="fr-FR" sz="1200" dirty="0"/>
              <a:t>Organisée géographiquement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CA09FB4-AD0F-494E-A10A-58D0186BE0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303" y="5074575"/>
            <a:ext cx="942975" cy="9429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59DD66C-1FA9-4729-97CB-AEC8B25987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2353" y="4699358"/>
            <a:ext cx="4866968" cy="152046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F8926F2-4E40-479C-8DF5-91BD1E917667}"/>
              </a:ext>
            </a:extLst>
          </p:cNvPr>
          <p:cNvSpPr txBox="1"/>
          <p:nvPr/>
        </p:nvSpPr>
        <p:spPr>
          <a:xfrm>
            <a:off x="2473093" y="5361396"/>
            <a:ext cx="15612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200" dirty="0"/>
              <a:t>Corpus limité à Haïti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00C2CCE7-FF9A-42EC-846C-16488EF6AEBF}"/>
              </a:ext>
            </a:extLst>
          </p:cNvPr>
          <p:cNvSpPr/>
          <p:nvPr/>
        </p:nvSpPr>
        <p:spPr>
          <a:xfrm>
            <a:off x="4409371" y="2675111"/>
            <a:ext cx="432619" cy="462554"/>
          </a:xfrm>
          <a:prstGeom prst="downArrow">
            <a:avLst/>
          </a:prstGeom>
          <a:solidFill>
            <a:srgbClr val="4454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E000FE7F-1D0C-40DD-835F-730E422419AB}"/>
              </a:ext>
            </a:extLst>
          </p:cNvPr>
          <p:cNvSpPr/>
          <p:nvPr/>
        </p:nvSpPr>
        <p:spPr>
          <a:xfrm>
            <a:off x="4506887" y="4399845"/>
            <a:ext cx="432619" cy="462554"/>
          </a:xfrm>
          <a:prstGeom prst="downArrow">
            <a:avLst/>
          </a:prstGeom>
          <a:solidFill>
            <a:srgbClr val="4454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1133005"/>
      </p:ext>
    </p:extLst>
  </p:cSld>
  <p:clrMapOvr>
    <a:masterClrMapping/>
  </p:clrMapOvr>
</p:sld>
</file>

<file path=ppt/theme/theme1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nalisé 1">
      <a:majorFont>
        <a:latin typeface="Calisto MT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2044</Words>
  <Application>Microsoft Office PowerPoint</Application>
  <PresentationFormat>Widescreen</PresentationFormat>
  <Paragraphs>378</Paragraphs>
  <Slides>47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Calisto MT</vt:lpstr>
      <vt:lpstr>Corbel</vt:lpstr>
      <vt:lpstr>Times New Roman</vt:lpstr>
      <vt:lpstr>Wingdings</vt:lpstr>
      <vt:lpstr>1_Thème Office</vt:lpstr>
      <vt:lpstr>Ébauche de visualisation des productions littéraires francophones d’Haïti et retour d’expérience</vt:lpstr>
      <vt:lpstr>Ébauche de visualisation des productions littéraires francophones d’Haïti et retour d’expérience</vt:lpstr>
      <vt:lpstr>I. Introduction </vt:lpstr>
      <vt:lpstr>PowerPoint Presentation</vt:lpstr>
      <vt:lpstr>PowerPoint Presentation</vt:lpstr>
      <vt:lpstr>PowerPoint Presentation</vt:lpstr>
      <vt:lpstr>II. Cheminements </vt:lpstr>
      <vt:lpstr>Cartographier le web littéraire francophone  et le visualiser…</vt:lpstr>
      <vt:lpstr>Point de départ </vt:lpstr>
      <vt:lpstr>Mais pour visualiser… il faut des données…  à minimum normalisées</vt:lpstr>
      <vt:lpstr>Sources d’enrichissement « auteurs »</vt:lpstr>
      <vt:lpstr>Sources potentielles d’enrichissement « auteurs »</vt:lpstr>
      <vt:lpstr>Informations obtenues</vt:lpstr>
      <vt:lpstr>Cependant…</vt:lpstr>
      <vt:lpstr>Noms de lieux, noms de personnes…</vt:lpstr>
      <vt:lpstr>Une mise en co-texte… Exploration contextuelle</vt:lpstr>
      <vt:lpstr>Agréger et normaliser le tout ?</vt:lpstr>
      <vt:lpstr>PowerPoint Presentation</vt:lpstr>
      <vt:lpstr> III. Présentation du modèle de données</vt:lpstr>
      <vt:lpstr>PowerPoint Presentation</vt:lpstr>
      <vt:lpstr>Structure du fichier XML-TEI</vt:lpstr>
      <vt:lpstr>Le &lt;teiHeader&gt;</vt:lpstr>
      <vt:lpstr>Des &lt;div&gt;</vt:lpstr>
      <vt:lpstr>Dans les &lt;div&gt;</vt:lpstr>
      <vt:lpstr>&lt;div n="1"&gt;</vt:lpstr>
      <vt:lpstr>&lt;div n="1"&gt;</vt:lpstr>
      <vt:lpstr>Partie 1 </vt:lpstr>
      <vt:lpstr>&lt;div n="2"&gt;</vt:lpstr>
      <vt:lpstr>&lt;div n="3"&gt;</vt:lpstr>
      <vt:lpstr>&lt;div n="4"&gt;</vt:lpstr>
      <vt:lpstr>Les feuilles de transformations XSL</vt:lpstr>
      <vt:lpstr>Les feuilles de transformations XSL</vt:lpstr>
      <vt:lpstr>Pour obtenir :</vt:lpstr>
      <vt:lpstr>III. Le réalisé</vt:lpstr>
      <vt:lpstr>1) Facebook : possibilités</vt:lpstr>
      <vt:lpstr>1) Facebook : procédure</vt:lpstr>
      <vt:lpstr>2) Un écosystème de scripts</vt:lpstr>
      <vt:lpstr>3) Un tour des données</vt:lpstr>
      <vt:lpstr>3) Données obtenues : Iles-en-Iles</vt:lpstr>
      <vt:lpstr>3) Données obtenues : SPLA</vt:lpstr>
      <vt:lpstr>4) Sur les entités nommées</vt:lpstr>
      <vt:lpstr>5) Pistes de dataviz</vt:lpstr>
      <vt:lpstr>5) Idées de base</vt:lpstr>
      <vt:lpstr>5) Idées de base</vt:lpstr>
      <vt:lpstr>5) Visualisation des parcours littéraires</vt:lpstr>
      <vt:lpstr>IV. Echanges </vt:lpstr>
      <vt:lpstr>Bibliographie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Ébauche de visualisation des productions littéraires francophones d’Haïti et retour d’expérience</dc:title>
  <dc:creator>Celian</dc:creator>
  <cp:lastModifiedBy>Celian</cp:lastModifiedBy>
  <cp:revision>23</cp:revision>
  <dcterms:created xsi:type="dcterms:W3CDTF">2020-01-20T16:14:12Z</dcterms:created>
  <dcterms:modified xsi:type="dcterms:W3CDTF">2020-01-21T11:48:11Z</dcterms:modified>
</cp:coreProperties>
</file>